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491" r:id="rId14"/>
    <p:sldId id="1027" r:id="rId15"/>
    <p:sldId id="489" r:id="rId16"/>
    <p:sldId id="486" r:id="rId17"/>
    <p:sldId id="1021" r:id="rId18"/>
    <p:sldId id="488" r:id="rId19"/>
    <p:sldId id="487" r:id="rId20"/>
    <p:sldId id="492" r:id="rId21"/>
    <p:sldId id="449" r:id="rId22"/>
    <p:sldId id="450" r:id="rId23"/>
    <p:sldId id="468" r:id="rId24"/>
    <p:sldId id="458" r:id="rId25"/>
    <p:sldId id="460" r:id="rId26"/>
    <p:sldId id="459" r:id="rId27"/>
    <p:sldId id="411" r:id="rId28"/>
    <p:sldId id="392" r:id="rId29"/>
    <p:sldId id="466" r:id="rId30"/>
    <p:sldId id="467" r:id="rId31"/>
    <p:sldId id="464" r:id="rId32"/>
    <p:sldId id="462" r:id="rId33"/>
    <p:sldId id="409" r:id="rId34"/>
    <p:sldId id="1020" r:id="rId35"/>
    <p:sldId id="406" r:id="rId36"/>
    <p:sldId id="401" r:id="rId37"/>
    <p:sldId id="378" r:id="rId38"/>
    <p:sldId id="1026" r:id="rId39"/>
    <p:sldId id="479" r:id="rId40"/>
    <p:sldId id="451" r:id="rId41"/>
    <p:sldId id="413" r:id="rId42"/>
    <p:sldId id="463" r:id="rId43"/>
    <p:sldId id="400" r:id="rId44"/>
    <p:sldId id="1022" r:id="rId45"/>
    <p:sldId id="1023" r:id="rId46"/>
    <p:sldId id="890" r:id="rId47"/>
    <p:sldId id="888" r:id="rId48"/>
    <p:sldId id="910" r:id="rId49"/>
    <p:sldId id="912" r:id="rId50"/>
  </p:sldIdLst>
  <p:sldSz cx="12192000" cy="6858000"/>
  <p:notesSz cx="6645275" cy="992505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8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E8C1-C3E7-4AEB-AA38-CC930AC17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PT"/>
        </a:p>
      </dgm:t>
    </dgm:pt>
    <dgm:pt modelId="{6FDBF258-B871-4DB8-99BD-44BCDB9603BA}">
      <dgm:prSet phldrT="[Text]"/>
      <dgm:spPr/>
      <dgm:t>
        <a:bodyPr/>
        <a:lstStyle/>
        <a:p>
          <a:r>
            <a:rPr lang="pt-PT" dirty="0"/>
            <a:t>Fundamentos básicos</a:t>
          </a:r>
        </a:p>
      </dgm:t>
    </dgm:pt>
    <dgm:pt modelId="{173A52B7-C1A1-45F5-B1D9-33B384F9C6D5}" type="parTrans" cxnId="{DFEE8599-B42D-4FFB-9F83-90D70BE2D150}">
      <dgm:prSet/>
      <dgm:spPr/>
      <dgm:t>
        <a:bodyPr/>
        <a:lstStyle/>
        <a:p>
          <a:endParaRPr lang="pt-PT"/>
        </a:p>
      </dgm:t>
    </dgm:pt>
    <dgm:pt modelId="{0F6D30E4-0D5B-438F-8C11-D5DA770E687F}" type="sibTrans" cxnId="{DFEE8599-B42D-4FFB-9F83-90D70BE2D150}">
      <dgm:prSet/>
      <dgm:spPr/>
      <dgm:t>
        <a:bodyPr/>
        <a:lstStyle/>
        <a:p>
          <a:endParaRPr lang="pt-PT"/>
        </a:p>
      </dgm:t>
    </dgm:pt>
    <dgm:pt modelId="{3D5DAAFA-5AC9-4544-B733-C4E6AEF263E1}">
      <dgm:prSet phldrT="[Text]"/>
      <dgm:spPr/>
      <dgm:t>
        <a:bodyPr/>
        <a:lstStyle/>
        <a:p>
          <a:r>
            <a:rPr lang="pt-PT" dirty="0"/>
            <a:t>Introdução à Gestão</a:t>
          </a:r>
        </a:p>
      </dgm:t>
    </dgm:pt>
    <dgm:pt modelId="{B60D9FA5-DC98-40AA-B9FE-7821BA28FF8F}" type="parTrans" cxnId="{9DFA57E0-A0C7-4CEE-8B37-CC0F88DF5C03}">
      <dgm:prSet/>
      <dgm:spPr/>
      <dgm:t>
        <a:bodyPr/>
        <a:lstStyle/>
        <a:p>
          <a:endParaRPr lang="pt-PT"/>
        </a:p>
      </dgm:t>
    </dgm:pt>
    <dgm:pt modelId="{506542D6-2D4B-4EBD-928D-A1560B2A42F9}" type="sibTrans" cxnId="{9DFA57E0-A0C7-4CEE-8B37-CC0F88DF5C03}">
      <dgm:prSet/>
      <dgm:spPr/>
      <dgm:t>
        <a:bodyPr/>
        <a:lstStyle/>
        <a:p>
          <a:endParaRPr lang="pt-PT"/>
        </a:p>
      </dgm:t>
    </dgm:pt>
    <dgm:pt modelId="{8FB392DB-FF06-456C-9101-B307F527A188}">
      <dgm:prSet phldrT="[Text]"/>
      <dgm:spPr/>
      <dgm:t>
        <a:bodyPr/>
        <a:lstStyle/>
        <a:p>
          <a:r>
            <a:rPr lang="pt-PT" dirty="0"/>
            <a:t>Teorias de Gestão</a:t>
          </a:r>
        </a:p>
      </dgm:t>
    </dgm:pt>
    <dgm:pt modelId="{890F7433-A3CD-4ACC-B470-CF89168C7FD0}" type="parTrans" cxnId="{478A6681-678B-425A-9BFE-0EEAE4118352}">
      <dgm:prSet/>
      <dgm:spPr/>
      <dgm:t>
        <a:bodyPr/>
        <a:lstStyle/>
        <a:p>
          <a:endParaRPr lang="pt-PT"/>
        </a:p>
      </dgm:t>
    </dgm:pt>
    <dgm:pt modelId="{19819046-E2D8-4725-8BED-80B01801FD45}" type="sibTrans" cxnId="{478A6681-678B-425A-9BFE-0EEAE4118352}">
      <dgm:prSet/>
      <dgm:spPr/>
      <dgm:t>
        <a:bodyPr/>
        <a:lstStyle/>
        <a:p>
          <a:endParaRPr lang="pt-PT"/>
        </a:p>
      </dgm:t>
    </dgm:pt>
    <dgm:pt modelId="{26810F0F-97E4-4A05-B627-A7290A375979}">
      <dgm:prSet/>
      <dgm:spPr/>
      <dgm:t>
        <a:bodyPr/>
        <a:lstStyle/>
        <a:p>
          <a:r>
            <a:rPr lang="pt-PT" dirty="0"/>
            <a:t>Gestão de Organizações</a:t>
          </a:r>
        </a:p>
      </dgm:t>
    </dgm:pt>
    <dgm:pt modelId="{B7EBAEE2-53D2-4E14-98DA-442E093AD055}" type="parTrans" cxnId="{75893068-35CB-46B0-AD32-4A05343F5A67}">
      <dgm:prSet/>
      <dgm:spPr/>
      <dgm:t>
        <a:bodyPr/>
        <a:lstStyle/>
        <a:p>
          <a:endParaRPr lang="pt-PT"/>
        </a:p>
      </dgm:t>
    </dgm:pt>
    <dgm:pt modelId="{33BC9F69-EC59-430C-A4D4-987F1C3ED867}" type="sibTrans" cxnId="{75893068-35CB-46B0-AD32-4A05343F5A67}">
      <dgm:prSet/>
      <dgm:spPr/>
      <dgm:t>
        <a:bodyPr/>
        <a:lstStyle/>
        <a:p>
          <a:endParaRPr lang="pt-PT"/>
        </a:p>
      </dgm:t>
    </dgm:pt>
    <dgm:pt modelId="{905566E8-46E0-437E-9AE7-13A605BC871F}" type="pres">
      <dgm:prSet presAssocID="{CC23E8C1-C3E7-4AEB-AA38-CC930AC175A7}" presName="linear" presStyleCnt="0">
        <dgm:presLayoutVars>
          <dgm:dir/>
          <dgm:animLvl val="lvl"/>
          <dgm:resizeHandles val="exact"/>
        </dgm:presLayoutVars>
      </dgm:prSet>
      <dgm:spPr/>
      <dgm:t>
        <a:bodyPr/>
        <a:lstStyle/>
        <a:p>
          <a:endParaRPr lang="en-US"/>
        </a:p>
      </dgm:t>
    </dgm:pt>
    <dgm:pt modelId="{0E375A18-F97E-4B82-81AA-4C2EEA5EE4F6}" type="pres">
      <dgm:prSet presAssocID="{6FDBF258-B871-4DB8-99BD-44BCDB9603BA}" presName="parentLin" presStyleCnt="0"/>
      <dgm:spPr/>
    </dgm:pt>
    <dgm:pt modelId="{F751410C-CD81-4540-BF26-4FD854D475F1}" type="pres">
      <dgm:prSet presAssocID="{6FDBF258-B871-4DB8-99BD-44BCDB9603BA}" presName="parentLeftMargin" presStyleLbl="node1" presStyleIdx="0" presStyleCnt="4"/>
      <dgm:spPr/>
      <dgm:t>
        <a:bodyPr/>
        <a:lstStyle/>
        <a:p>
          <a:endParaRPr lang="en-US"/>
        </a:p>
      </dgm:t>
    </dgm:pt>
    <dgm:pt modelId="{36953496-6E77-48A0-8B24-B56C9C565B6D}" type="pres">
      <dgm:prSet presAssocID="{6FDBF258-B871-4DB8-99BD-44BCDB9603BA}" presName="parentText" presStyleLbl="node1" presStyleIdx="0" presStyleCnt="4">
        <dgm:presLayoutVars>
          <dgm:chMax val="0"/>
          <dgm:bulletEnabled val="1"/>
        </dgm:presLayoutVars>
      </dgm:prSet>
      <dgm:spPr/>
      <dgm:t>
        <a:bodyPr/>
        <a:lstStyle/>
        <a:p>
          <a:endParaRPr lang="en-US"/>
        </a:p>
      </dgm:t>
    </dgm:pt>
    <dgm:pt modelId="{D8DCE229-B6A3-499D-9815-57B35D60AA85}" type="pres">
      <dgm:prSet presAssocID="{6FDBF258-B871-4DB8-99BD-44BCDB9603BA}" presName="negativeSpace" presStyleCnt="0"/>
      <dgm:spPr/>
    </dgm:pt>
    <dgm:pt modelId="{B3DAFAC6-DA92-4058-8D1E-B40E3C4E8571}" type="pres">
      <dgm:prSet presAssocID="{6FDBF258-B871-4DB8-99BD-44BCDB9603BA}" presName="childText" presStyleLbl="conFgAcc1" presStyleIdx="0" presStyleCnt="4">
        <dgm:presLayoutVars>
          <dgm:bulletEnabled val="1"/>
        </dgm:presLayoutVars>
      </dgm:prSet>
      <dgm:spPr/>
    </dgm:pt>
    <dgm:pt modelId="{80C4D761-14E3-4CE2-82A4-2380C7344612}" type="pres">
      <dgm:prSet presAssocID="{0F6D30E4-0D5B-438F-8C11-D5DA770E687F}" presName="spaceBetweenRectangles" presStyleCnt="0"/>
      <dgm:spPr/>
    </dgm:pt>
    <dgm:pt modelId="{B1E38E06-FCA6-4164-84FD-A77DDB614119}" type="pres">
      <dgm:prSet presAssocID="{3D5DAAFA-5AC9-4544-B733-C4E6AEF263E1}" presName="parentLin" presStyleCnt="0"/>
      <dgm:spPr/>
    </dgm:pt>
    <dgm:pt modelId="{E8DB0CB5-2E23-40CF-AC82-75461122FD0C}" type="pres">
      <dgm:prSet presAssocID="{3D5DAAFA-5AC9-4544-B733-C4E6AEF263E1}" presName="parentLeftMargin" presStyleLbl="node1" presStyleIdx="0" presStyleCnt="4"/>
      <dgm:spPr/>
      <dgm:t>
        <a:bodyPr/>
        <a:lstStyle/>
        <a:p>
          <a:endParaRPr lang="en-US"/>
        </a:p>
      </dgm:t>
    </dgm:pt>
    <dgm:pt modelId="{D0103D66-D2FD-4204-A2BE-F6975E9BA3B2}" type="pres">
      <dgm:prSet presAssocID="{3D5DAAFA-5AC9-4544-B733-C4E6AEF263E1}" presName="parentText" presStyleLbl="node1" presStyleIdx="1" presStyleCnt="4">
        <dgm:presLayoutVars>
          <dgm:chMax val="0"/>
          <dgm:bulletEnabled val="1"/>
        </dgm:presLayoutVars>
      </dgm:prSet>
      <dgm:spPr/>
      <dgm:t>
        <a:bodyPr/>
        <a:lstStyle/>
        <a:p>
          <a:endParaRPr lang="en-US"/>
        </a:p>
      </dgm:t>
    </dgm:pt>
    <dgm:pt modelId="{601A9EE0-9056-45C6-9144-D834A4BD0EEC}" type="pres">
      <dgm:prSet presAssocID="{3D5DAAFA-5AC9-4544-B733-C4E6AEF263E1}" presName="negativeSpace" presStyleCnt="0"/>
      <dgm:spPr/>
    </dgm:pt>
    <dgm:pt modelId="{35DE6435-E5D0-4FC0-A28E-4D0E5C730D44}" type="pres">
      <dgm:prSet presAssocID="{3D5DAAFA-5AC9-4544-B733-C4E6AEF263E1}" presName="childText" presStyleLbl="conFgAcc1" presStyleIdx="1" presStyleCnt="4">
        <dgm:presLayoutVars>
          <dgm:bulletEnabled val="1"/>
        </dgm:presLayoutVars>
      </dgm:prSet>
      <dgm:spPr/>
    </dgm:pt>
    <dgm:pt modelId="{90C3C6A6-4BF9-4F24-BE78-866ED2832877}" type="pres">
      <dgm:prSet presAssocID="{506542D6-2D4B-4EBD-928D-A1560B2A42F9}" presName="spaceBetweenRectangles" presStyleCnt="0"/>
      <dgm:spPr/>
    </dgm:pt>
    <dgm:pt modelId="{0D69E305-9D3E-43F6-B8D2-A5BFA41A068D}" type="pres">
      <dgm:prSet presAssocID="{8FB392DB-FF06-456C-9101-B307F527A188}" presName="parentLin" presStyleCnt="0"/>
      <dgm:spPr/>
    </dgm:pt>
    <dgm:pt modelId="{79A0F4E3-38FA-43DF-A7FF-882284728DB6}" type="pres">
      <dgm:prSet presAssocID="{8FB392DB-FF06-456C-9101-B307F527A188}" presName="parentLeftMargin" presStyleLbl="node1" presStyleIdx="1" presStyleCnt="4"/>
      <dgm:spPr/>
      <dgm:t>
        <a:bodyPr/>
        <a:lstStyle/>
        <a:p>
          <a:endParaRPr lang="en-US"/>
        </a:p>
      </dgm:t>
    </dgm:pt>
    <dgm:pt modelId="{90DE1728-5672-4735-ADA0-EE432CAFB552}" type="pres">
      <dgm:prSet presAssocID="{8FB392DB-FF06-456C-9101-B307F527A188}" presName="parentText" presStyleLbl="node1" presStyleIdx="2" presStyleCnt="4">
        <dgm:presLayoutVars>
          <dgm:chMax val="0"/>
          <dgm:bulletEnabled val="1"/>
        </dgm:presLayoutVars>
      </dgm:prSet>
      <dgm:spPr/>
      <dgm:t>
        <a:bodyPr/>
        <a:lstStyle/>
        <a:p>
          <a:endParaRPr lang="en-US"/>
        </a:p>
      </dgm:t>
    </dgm:pt>
    <dgm:pt modelId="{28F8215D-7650-477C-929E-26DD6D3DF6B6}" type="pres">
      <dgm:prSet presAssocID="{8FB392DB-FF06-456C-9101-B307F527A188}" presName="negativeSpace" presStyleCnt="0"/>
      <dgm:spPr/>
    </dgm:pt>
    <dgm:pt modelId="{EB6FFE3A-F416-4C2F-87C2-46731F889747}" type="pres">
      <dgm:prSet presAssocID="{8FB392DB-FF06-456C-9101-B307F527A188}" presName="childText" presStyleLbl="conFgAcc1" presStyleIdx="2" presStyleCnt="4">
        <dgm:presLayoutVars>
          <dgm:bulletEnabled val="1"/>
        </dgm:presLayoutVars>
      </dgm:prSet>
      <dgm:spPr/>
    </dgm:pt>
    <dgm:pt modelId="{3B66D81C-870D-445B-9849-FAC53F13DFE5}" type="pres">
      <dgm:prSet presAssocID="{19819046-E2D8-4725-8BED-80B01801FD45}" presName="spaceBetweenRectangles" presStyleCnt="0"/>
      <dgm:spPr/>
    </dgm:pt>
    <dgm:pt modelId="{53FB3C65-DDF9-4BD3-9EEE-9ACE2F61B759}" type="pres">
      <dgm:prSet presAssocID="{26810F0F-97E4-4A05-B627-A7290A375979}" presName="parentLin" presStyleCnt="0"/>
      <dgm:spPr/>
    </dgm:pt>
    <dgm:pt modelId="{D005DFCE-B0E9-4E99-9949-DA7A5979CE11}" type="pres">
      <dgm:prSet presAssocID="{26810F0F-97E4-4A05-B627-A7290A375979}" presName="parentLeftMargin" presStyleLbl="node1" presStyleIdx="2" presStyleCnt="4"/>
      <dgm:spPr/>
      <dgm:t>
        <a:bodyPr/>
        <a:lstStyle/>
        <a:p>
          <a:endParaRPr lang="en-US"/>
        </a:p>
      </dgm:t>
    </dgm:pt>
    <dgm:pt modelId="{36838277-D519-4651-A5FB-75E60BEB95BF}" type="pres">
      <dgm:prSet presAssocID="{26810F0F-97E4-4A05-B627-A7290A375979}" presName="parentText" presStyleLbl="node1" presStyleIdx="3" presStyleCnt="4">
        <dgm:presLayoutVars>
          <dgm:chMax val="0"/>
          <dgm:bulletEnabled val="1"/>
        </dgm:presLayoutVars>
      </dgm:prSet>
      <dgm:spPr/>
      <dgm:t>
        <a:bodyPr/>
        <a:lstStyle/>
        <a:p>
          <a:endParaRPr lang="en-US"/>
        </a:p>
      </dgm:t>
    </dgm:pt>
    <dgm:pt modelId="{FF3A1F48-00F0-4065-935C-C1925D561DA4}" type="pres">
      <dgm:prSet presAssocID="{26810F0F-97E4-4A05-B627-A7290A375979}" presName="negativeSpace" presStyleCnt="0"/>
      <dgm:spPr/>
    </dgm:pt>
    <dgm:pt modelId="{0EB4FF79-3D85-455F-B450-6BD78875B8BE}" type="pres">
      <dgm:prSet presAssocID="{26810F0F-97E4-4A05-B627-A7290A375979}" presName="childText" presStyleLbl="conFgAcc1" presStyleIdx="3" presStyleCnt="4">
        <dgm:presLayoutVars>
          <dgm:bulletEnabled val="1"/>
        </dgm:presLayoutVars>
      </dgm:prSet>
      <dgm:spPr/>
    </dgm:pt>
  </dgm:ptLst>
  <dgm:cxnLst>
    <dgm:cxn modelId="{489FEDD7-D9D0-42D3-948B-55176B4CDDCF}" type="presOf" srcId="{6FDBF258-B871-4DB8-99BD-44BCDB9603BA}" destId="{36953496-6E77-48A0-8B24-B56C9C565B6D}" srcOrd="1" destOrd="0" presId="urn:microsoft.com/office/officeart/2005/8/layout/list1"/>
    <dgm:cxn modelId="{BECE98DF-D0B6-4F7B-BFC4-7033C54F0025}" type="presOf" srcId="{26810F0F-97E4-4A05-B627-A7290A375979}" destId="{36838277-D519-4651-A5FB-75E60BEB95BF}" srcOrd="1" destOrd="0" presId="urn:microsoft.com/office/officeart/2005/8/layout/list1"/>
    <dgm:cxn modelId="{B1AADD6B-2BAD-40E5-9D20-3C97ADBD6257}" type="presOf" srcId="{6FDBF258-B871-4DB8-99BD-44BCDB9603BA}" destId="{F751410C-CD81-4540-BF26-4FD854D475F1}" srcOrd="0" destOrd="0" presId="urn:microsoft.com/office/officeart/2005/8/layout/list1"/>
    <dgm:cxn modelId="{0253385B-F1F6-4B6B-89F1-AE317881EB74}" type="presOf" srcId="{3D5DAAFA-5AC9-4544-B733-C4E6AEF263E1}" destId="{D0103D66-D2FD-4204-A2BE-F6975E9BA3B2}" srcOrd="1" destOrd="0" presId="urn:microsoft.com/office/officeart/2005/8/layout/list1"/>
    <dgm:cxn modelId="{478A6681-678B-425A-9BFE-0EEAE4118352}" srcId="{CC23E8C1-C3E7-4AEB-AA38-CC930AC175A7}" destId="{8FB392DB-FF06-456C-9101-B307F527A188}" srcOrd="2" destOrd="0" parTransId="{890F7433-A3CD-4ACC-B470-CF89168C7FD0}" sibTransId="{19819046-E2D8-4725-8BED-80B01801FD45}"/>
    <dgm:cxn modelId="{9DFA57E0-A0C7-4CEE-8B37-CC0F88DF5C03}" srcId="{CC23E8C1-C3E7-4AEB-AA38-CC930AC175A7}" destId="{3D5DAAFA-5AC9-4544-B733-C4E6AEF263E1}" srcOrd="1" destOrd="0" parTransId="{B60D9FA5-DC98-40AA-B9FE-7821BA28FF8F}" sibTransId="{506542D6-2D4B-4EBD-928D-A1560B2A42F9}"/>
    <dgm:cxn modelId="{664E83C2-5EA5-4FBD-BEE1-F41758953241}" type="presOf" srcId="{26810F0F-97E4-4A05-B627-A7290A375979}" destId="{D005DFCE-B0E9-4E99-9949-DA7A5979CE11}" srcOrd="0" destOrd="0" presId="urn:microsoft.com/office/officeart/2005/8/layout/list1"/>
    <dgm:cxn modelId="{80A6D4C1-D8BE-457E-9B8F-39526D36A575}" type="presOf" srcId="{CC23E8C1-C3E7-4AEB-AA38-CC930AC175A7}" destId="{905566E8-46E0-437E-9AE7-13A605BC871F}" srcOrd="0" destOrd="0" presId="urn:microsoft.com/office/officeart/2005/8/layout/list1"/>
    <dgm:cxn modelId="{278AE568-687D-4EAD-B33C-3D6156101184}" type="presOf" srcId="{8FB392DB-FF06-456C-9101-B307F527A188}" destId="{90DE1728-5672-4735-ADA0-EE432CAFB552}" srcOrd="1" destOrd="0" presId="urn:microsoft.com/office/officeart/2005/8/layout/list1"/>
    <dgm:cxn modelId="{75893068-35CB-46B0-AD32-4A05343F5A67}" srcId="{CC23E8C1-C3E7-4AEB-AA38-CC930AC175A7}" destId="{26810F0F-97E4-4A05-B627-A7290A375979}" srcOrd="3" destOrd="0" parTransId="{B7EBAEE2-53D2-4E14-98DA-442E093AD055}" sibTransId="{33BC9F69-EC59-430C-A4D4-987F1C3ED867}"/>
    <dgm:cxn modelId="{903FD7F2-87EA-4DEB-B1DE-653B579B455A}" type="presOf" srcId="{3D5DAAFA-5AC9-4544-B733-C4E6AEF263E1}" destId="{E8DB0CB5-2E23-40CF-AC82-75461122FD0C}" srcOrd="0" destOrd="0" presId="urn:microsoft.com/office/officeart/2005/8/layout/list1"/>
    <dgm:cxn modelId="{DFEE8599-B42D-4FFB-9F83-90D70BE2D150}" srcId="{CC23E8C1-C3E7-4AEB-AA38-CC930AC175A7}" destId="{6FDBF258-B871-4DB8-99BD-44BCDB9603BA}" srcOrd="0" destOrd="0" parTransId="{173A52B7-C1A1-45F5-B1D9-33B384F9C6D5}" sibTransId="{0F6D30E4-0D5B-438F-8C11-D5DA770E687F}"/>
    <dgm:cxn modelId="{5F8C68AC-8160-490A-9492-8A7DEE599704}" type="presOf" srcId="{8FB392DB-FF06-456C-9101-B307F527A188}" destId="{79A0F4E3-38FA-43DF-A7FF-882284728DB6}" srcOrd="0" destOrd="0" presId="urn:microsoft.com/office/officeart/2005/8/layout/list1"/>
    <dgm:cxn modelId="{D1E18014-F8C9-4B79-A480-E6446F710A58}" type="presParOf" srcId="{905566E8-46E0-437E-9AE7-13A605BC871F}" destId="{0E375A18-F97E-4B82-81AA-4C2EEA5EE4F6}" srcOrd="0" destOrd="0" presId="urn:microsoft.com/office/officeart/2005/8/layout/list1"/>
    <dgm:cxn modelId="{11D1B209-4F06-400E-A479-1FF01B544E3F}" type="presParOf" srcId="{0E375A18-F97E-4B82-81AA-4C2EEA5EE4F6}" destId="{F751410C-CD81-4540-BF26-4FD854D475F1}" srcOrd="0" destOrd="0" presId="urn:microsoft.com/office/officeart/2005/8/layout/list1"/>
    <dgm:cxn modelId="{8C45E28D-CCA6-4742-B4C5-5201E6F310DF}" type="presParOf" srcId="{0E375A18-F97E-4B82-81AA-4C2EEA5EE4F6}" destId="{36953496-6E77-48A0-8B24-B56C9C565B6D}" srcOrd="1" destOrd="0" presId="urn:microsoft.com/office/officeart/2005/8/layout/list1"/>
    <dgm:cxn modelId="{7D9EAF06-42A5-4C61-89E9-FF654CC86E6B}" type="presParOf" srcId="{905566E8-46E0-437E-9AE7-13A605BC871F}" destId="{D8DCE229-B6A3-499D-9815-57B35D60AA85}" srcOrd="1" destOrd="0" presId="urn:microsoft.com/office/officeart/2005/8/layout/list1"/>
    <dgm:cxn modelId="{79AB96F6-ED81-455F-ACB2-A665E609A627}" type="presParOf" srcId="{905566E8-46E0-437E-9AE7-13A605BC871F}" destId="{B3DAFAC6-DA92-4058-8D1E-B40E3C4E8571}" srcOrd="2" destOrd="0" presId="urn:microsoft.com/office/officeart/2005/8/layout/list1"/>
    <dgm:cxn modelId="{94693D7B-8BCC-403F-81A1-9DB97D7DCA14}" type="presParOf" srcId="{905566E8-46E0-437E-9AE7-13A605BC871F}" destId="{80C4D761-14E3-4CE2-82A4-2380C7344612}" srcOrd="3" destOrd="0" presId="urn:microsoft.com/office/officeart/2005/8/layout/list1"/>
    <dgm:cxn modelId="{AD4503B1-6475-4411-BD2E-AFEE78A40588}" type="presParOf" srcId="{905566E8-46E0-437E-9AE7-13A605BC871F}" destId="{B1E38E06-FCA6-4164-84FD-A77DDB614119}" srcOrd="4" destOrd="0" presId="urn:microsoft.com/office/officeart/2005/8/layout/list1"/>
    <dgm:cxn modelId="{5685149A-6CEC-47AA-BF2A-5D5C703029C8}" type="presParOf" srcId="{B1E38E06-FCA6-4164-84FD-A77DDB614119}" destId="{E8DB0CB5-2E23-40CF-AC82-75461122FD0C}" srcOrd="0" destOrd="0" presId="urn:microsoft.com/office/officeart/2005/8/layout/list1"/>
    <dgm:cxn modelId="{88A06625-3FEF-4CE3-88F3-5854B1E8A38B}" type="presParOf" srcId="{B1E38E06-FCA6-4164-84FD-A77DDB614119}" destId="{D0103D66-D2FD-4204-A2BE-F6975E9BA3B2}" srcOrd="1" destOrd="0" presId="urn:microsoft.com/office/officeart/2005/8/layout/list1"/>
    <dgm:cxn modelId="{351BF077-0FBF-43B3-993F-643841C73976}" type="presParOf" srcId="{905566E8-46E0-437E-9AE7-13A605BC871F}" destId="{601A9EE0-9056-45C6-9144-D834A4BD0EEC}" srcOrd="5" destOrd="0" presId="urn:microsoft.com/office/officeart/2005/8/layout/list1"/>
    <dgm:cxn modelId="{B5E2B1DB-60DD-4955-A669-F9FE855E12FD}" type="presParOf" srcId="{905566E8-46E0-437E-9AE7-13A605BC871F}" destId="{35DE6435-E5D0-4FC0-A28E-4D0E5C730D44}" srcOrd="6" destOrd="0" presId="urn:microsoft.com/office/officeart/2005/8/layout/list1"/>
    <dgm:cxn modelId="{3EB5D5CF-BCFA-439E-865D-DD981A17E9DD}" type="presParOf" srcId="{905566E8-46E0-437E-9AE7-13A605BC871F}" destId="{90C3C6A6-4BF9-4F24-BE78-866ED2832877}" srcOrd="7" destOrd="0" presId="urn:microsoft.com/office/officeart/2005/8/layout/list1"/>
    <dgm:cxn modelId="{9E6DD5E2-B25F-4F45-A445-C4415531F1A3}" type="presParOf" srcId="{905566E8-46E0-437E-9AE7-13A605BC871F}" destId="{0D69E305-9D3E-43F6-B8D2-A5BFA41A068D}" srcOrd="8" destOrd="0" presId="urn:microsoft.com/office/officeart/2005/8/layout/list1"/>
    <dgm:cxn modelId="{4C8AD486-0948-4BF8-89C6-5B3CA116CA6A}" type="presParOf" srcId="{0D69E305-9D3E-43F6-B8D2-A5BFA41A068D}" destId="{79A0F4E3-38FA-43DF-A7FF-882284728DB6}" srcOrd="0" destOrd="0" presId="urn:microsoft.com/office/officeart/2005/8/layout/list1"/>
    <dgm:cxn modelId="{4E5A638A-1198-44B0-B1B7-FB41D335EFA3}" type="presParOf" srcId="{0D69E305-9D3E-43F6-B8D2-A5BFA41A068D}" destId="{90DE1728-5672-4735-ADA0-EE432CAFB552}" srcOrd="1" destOrd="0" presId="urn:microsoft.com/office/officeart/2005/8/layout/list1"/>
    <dgm:cxn modelId="{FF82184F-D144-4EB1-99D6-6107C983E131}" type="presParOf" srcId="{905566E8-46E0-437E-9AE7-13A605BC871F}" destId="{28F8215D-7650-477C-929E-26DD6D3DF6B6}" srcOrd="9" destOrd="0" presId="urn:microsoft.com/office/officeart/2005/8/layout/list1"/>
    <dgm:cxn modelId="{C2288AD2-05B6-4094-8623-9A42E792DDA3}" type="presParOf" srcId="{905566E8-46E0-437E-9AE7-13A605BC871F}" destId="{EB6FFE3A-F416-4C2F-87C2-46731F889747}" srcOrd="10" destOrd="0" presId="urn:microsoft.com/office/officeart/2005/8/layout/list1"/>
    <dgm:cxn modelId="{049BC421-D0A6-4E30-8668-6F7D05E71AE6}" type="presParOf" srcId="{905566E8-46E0-437E-9AE7-13A605BC871F}" destId="{3B66D81C-870D-445B-9849-FAC53F13DFE5}" srcOrd="11" destOrd="0" presId="urn:microsoft.com/office/officeart/2005/8/layout/list1"/>
    <dgm:cxn modelId="{11A859D2-03AF-4DE4-9E08-5BE2D06BFED1}" type="presParOf" srcId="{905566E8-46E0-437E-9AE7-13A605BC871F}" destId="{53FB3C65-DDF9-4BD3-9EEE-9ACE2F61B759}" srcOrd="12" destOrd="0" presId="urn:microsoft.com/office/officeart/2005/8/layout/list1"/>
    <dgm:cxn modelId="{DE88220A-7E6D-445E-B134-A37E69D9CF25}" type="presParOf" srcId="{53FB3C65-DDF9-4BD3-9EEE-9ACE2F61B759}" destId="{D005DFCE-B0E9-4E99-9949-DA7A5979CE11}" srcOrd="0" destOrd="0" presId="urn:microsoft.com/office/officeart/2005/8/layout/list1"/>
    <dgm:cxn modelId="{512EBAA9-1405-4DDD-A123-1A4EDBEA19D3}" type="presParOf" srcId="{53FB3C65-DDF9-4BD3-9EEE-9ACE2F61B759}" destId="{36838277-D519-4651-A5FB-75E60BEB95BF}" srcOrd="1" destOrd="0" presId="urn:microsoft.com/office/officeart/2005/8/layout/list1"/>
    <dgm:cxn modelId="{F401A7B5-CCEA-42F2-8E7E-8623E6471DE9}" type="presParOf" srcId="{905566E8-46E0-437E-9AE7-13A605BC871F}" destId="{FF3A1F48-00F0-4065-935C-C1925D561DA4}" srcOrd="13" destOrd="0" presId="urn:microsoft.com/office/officeart/2005/8/layout/list1"/>
    <dgm:cxn modelId="{7BC8CA99-D6E0-474C-8A29-C0E67BB60114}" type="presParOf" srcId="{905566E8-46E0-437E-9AE7-13A605BC871F}" destId="{0EB4FF79-3D85-455F-B450-6BD78875B8B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3E8C1-C3E7-4AEB-AA38-CC930AC175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PT"/>
        </a:p>
      </dgm:t>
    </dgm:pt>
    <dgm:pt modelId="{6FDBF258-B871-4DB8-99BD-44BCDB9603BA}">
      <dgm:prSet phldrT="[Text]"/>
      <dgm:spPr/>
      <dgm:t>
        <a:bodyPr/>
        <a:lstStyle/>
        <a:p>
          <a:r>
            <a:rPr lang="pt-PT" dirty="0"/>
            <a:t>Introdução à Gestão de Projectos</a:t>
          </a:r>
        </a:p>
      </dgm:t>
    </dgm:pt>
    <dgm:pt modelId="{173A52B7-C1A1-45F5-B1D9-33B384F9C6D5}" type="parTrans" cxnId="{DFEE8599-B42D-4FFB-9F83-90D70BE2D150}">
      <dgm:prSet/>
      <dgm:spPr/>
      <dgm:t>
        <a:bodyPr/>
        <a:lstStyle/>
        <a:p>
          <a:endParaRPr lang="pt-PT"/>
        </a:p>
      </dgm:t>
    </dgm:pt>
    <dgm:pt modelId="{0F6D30E4-0D5B-438F-8C11-D5DA770E687F}" type="sibTrans" cxnId="{DFEE8599-B42D-4FFB-9F83-90D70BE2D150}">
      <dgm:prSet/>
      <dgm:spPr/>
      <dgm:t>
        <a:bodyPr/>
        <a:lstStyle/>
        <a:p>
          <a:endParaRPr lang="pt-PT"/>
        </a:p>
      </dgm:t>
    </dgm:pt>
    <dgm:pt modelId="{3D5DAAFA-5AC9-4544-B733-C4E6AEF263E1}">
      <dgm:prSet phldrT="[Text]"/>
      <dgm:spPr/>
      <dgm:t>
        <a:bodyPr/>
        <a:lstStyle/>
        <a:p>
          <a:r>
            <a:rPr lang="pt-PT" dirty="0"/>
            <a:t>Gestão do Escopo do Projecto</a:t>
          </a:r>
        </a:p>
      </dgm:t>
    </dgm:pt>
    <dgm:pt modelId="{B60D9FA5-DC98-40AA-B9FE-7821BA28FF8F}" type="parTrans" cxnId="{9DFA57E0-A0C7-4CEE-8B37-CC0F88DF5C03}">
      <dgm:prSet/>
      <dgm:spPr/>
      <dgm:t>
        <a:bodyPr/>
        <a:lstStyle/>
        <a:p>
          <a:endParaRPr lang="pt-PT"/>
        </a:p>
      </dgm:t>
    </dgm:pt>
    <dgm:pt modelId="{506542D6-2D4B-4EBD-928D-A1560B2A42F9}" type="sibTrans" cxnId="{9DFA57E0-A0C7-4CEE-8B37-CC0F88DF5C03}">
      <dgm:prSet/>
      <dgm:spPr/>
      <dgm:t>
        <a:bodyPr/>
        <a:lstStyle/>
        <a:p>
          <a:endParaRPr lang="pt-PT"/>
        </a:p>
      </dgm:t>
    </dgm:pt>
    <dgm:pt modelId="{8FB392DB-FF06-456C-9101-B307F527A188}">
      <dgm:prSet phldrT="[Text]"/>
      <dgm:spPr/>
      <dgm:t>
        <a:bodyPr/>
        <a:lstStyle/>
        <a:p>
          <a:r>
            <a:rPr lang="pt-PT" dirty="0"/>
            <a:t>Projectos de Investimento</a:t>
          </a:r>
        </a:p>
      </dgm:t>
    </dgm:pt>
    <dgm:pt modelId="{890F7433-A3CD-4ACC-B470-CF89168C7FD0}" type="parTrans" cxnId="{478A6681-678B-425A-9BFE-0EEAE4118352}">
      <dgm:prSet/>
      <dgm:spPr/>
      <dgm:t>
        <a:bodyPr/>
        <a:lstStyle/>
        <a:p>
          <a:endParaRPr lang="pt-PT"/>
        </a:p>
      </dgm:t>
    </dgm:pt>
    <dgm:pt modelId="{19819046-E2D8-4725-8BED-80B01801FD45}" type="sibTrans" cxnId="{478A6681-678B-425A-9BFE-0EEAE4118352}">
      <dgm:prSet/>
      <dgm:spPr/>
      <dgm:t>
        <a:bodyPr/>
        <a:lstStyle/>
        <a:p>
          <a:endParaRPr lang="pt-PT"/>
        </a:p>
      </dgm:t>
    </dgm:pt>
    <dgm:pt modelId="{26810F0F-97E4-4A05-B627-A7290A375979}">
      <dgm:prSet/>
      <dgm:spPr/>
      <dgm:t>
        <a:bodyPr/>
        <a:lstStyle/>
        <a:p>
          <a:r>
            <a:rPr lang="pt-PT" dirty="0"/>
            <a:t>Gestor e Equipe de Projectos</a:t>
          </a:r>
        </a:p>
      </dgm:t>
    </dgm:pt>
    <dgm:pt modelId="{B7EBAEE2-53D2-4E14-98DA-442E093AD055}" type="parTrans" cxnId="{75893068-35CB-46B0-AD32-4A05343F5A67}">
      <dgm:prSet/>
      <dgm:spPr/>
      <dgm:t>
        <a:bodyPr/>
        <a:lstStyle/>
        <a:p>
          <a:endParaRPr lang="pt-PT"/>
        </a:p>
      </dgm:t>
    </dgm:pt>
    <dgm:pt modelId="{33BC9F69-EC59-430C-A4D4-987F1C3ED867}" type="sibTrans" cxnId="{75893068-35CB-46B0-AD32-4A05343F5A67}">
      <dgm:prSet/>
      <dgm:spPr/>
      <dgm:t>
        <a:bodyPr/>
        <a:lstStyle/>
        <a:p>
          <a:endParaRPr lang="pt-PT"/>
        </a:p>
      </dgm:t>
    </dgm:pt>
    <dgm:pt modelId="{6DD034DD-EAC0-404C-A647-9D9DAC7665BD}">
      <dgm:prSet/>
      <dgm:spPr/>
      <dgm:t>
        <a:bodyPr/>
        <a:lstStyle/>
        <a:p>
          <a:r>
            <a:rPr lang="pt-PT" dirty="0"/>
            <a:t>O Plano Global e Calendarização </a:t>
          </a:r>
        </a:p>
      </dgm:t>
    </dgm:pt>
    <dgm:pt modelId="{99043384-39EC-43AD-A01E-81DFAB7C85D6}" type="parTrans" cxnId="{44917887-682F-4392-B405-5C549AC7DC93}">
      <dgm:prSet/>
      <dgm:spPr/>
      <dgm:t>
        <a:bodyPr/>
        <a:lstStyle/>
        <a:p>
          <a:endParaRPr lang="pt-PT"/>
        </a:p>
      </dgm:t>
    </dgm:pt>
    <dgm:pt modelId="{E48FF157-87E1-4534-92F0-E5D45A17F80C}" type="sibTrans" cxnId="{44917887-682F-4392-B405-5C549AC7DC93}">
      <dgm:prSet/>
      <dgm:spPr/>
      <dgm:t>
        <a:bodyPr/>
        <a:lstStyle/>
        <a:p>
          <a:endParaRPr lang="pt-PT"/>
        </a:p>
      </dgm:t>
    </dgm:pt>
    <dgm:pt modelId="{385748EA-497C-4752-B561-60DA8BD76235}">
      <dgm:prSet/>
      <dgm:spPr/>
      <dgm:t>
        <a:bodyPr/>
        <a:lstStyle/>
        <a:p>
          <a:r>
            <a:rPr lang="pt-PT" dirty="0"/>
            <a:t>A Comunicação na GP</a:t>
          </a:r>
        </a:p>
      </dgm:t>
    </dgm:pt>
    <dgm:pt modelId="{5919490D-7A58-4231-83B7-0285DFD024F4}" type="parTrans" cxnId="{CA341955-1AFA-4964-A5E8-ECA44F35880C}">
      <dgm:prSet/>
      <dgm:spPr/>
      <dgm:t>
        <a:bodyPr/>
        <a:lstStyle/>
        <a:p>
          <a:endParaRPr lang="pt-PT"/>
        </a:p>
      </dgm:t>
    </dgm:pt>
    <dgm:pt modelId="{1CA4D760-8F8D-43D6-9EAA-A811E8BDFD46}" type="sibTrans" cxnId="{CA341955-1AFA-4964-A5E8-ECA44F35880C}">
      <dgm:prSet/>
      <dgm:spPr/>
      <dgm:t>
        <a:bodyPr/>
        <a:lstStyle/>
        <a:p>
          <a:endParaRPr lang="pt-PT"/>
        </a:p>
      </dgm:t>
    </dgm:pt>
    <dgm:pt modelId="{93544019-5952-41E0-81A6-0C717504B4D6}">
      <dgm:prSet/>
      <dgm:spPr/>
      <dgm:t>
        <a:bodyPr/>
        <a:lstStyle/>
        <a:p>
          <a:r>
            <a:rPr lang="pt-PT" dirty="0"/>
            <a:t>Gestão de Riscos do Projecto</a:t>
          </a:r>
        </a:p>
      </dgm:t>
    </dgm:pt>
    <dgm:pt modelId="{0558F3B2-3763-4306-919A-20A84CFDFFD2}" type="parTrans" cxnId="{032CC71C-7F1C-441F-8E11-EAD0F3C8F239}">
      <dgm:prSet/>
      <dgm:spPr/>
      <dgm:t>
        <a:bodyPr/>
        <a:lstStyle/>
        <a:p>
          <a:endParaRPr lang="pt-PT"/>
        </a:p>
      </dgm:t>
    </dgm:pt>
    <dgm:pt modelId="{64A86A9A-4467-4AD6-B610-E1A691BFF56F}" type="sibTrans" cxnId="{032CC71C-7F1C-441F-8E11-EAD0F3C8F239}">
      <dgm:prSet/>
      <dgm:spPr/>
      <dgm:t>
        <a:bodyPr/>
        <a:lstStyle/>
        <a:p>
          <a:endParaRPr lang="pt-PT"/>
        </a:p>
      </dgm:t>
    </dgm:pt>
    <dgm:pt modelId="{905566E8-46E0-437E-9AE7-13A605BC871F}" type="pres">
      <dgm:prSet presAssocID="{CC23E8C1-C3E7-4AEB-AA38-CC930AC175A7}" presName="linear" presStyleCnt="0">
        <dgm:presLayoutVars>
          <dgm:dir val="rev"/>
          <dgm:animLvl val="lvl"/>
          <dgm:resizeHandles val="exact"/>
        </dgm:presLayoutVars>
      </dgm:prSet>
      <dgm:spPr/>
      <dgm:t>
        <a:bodyPr/>
        <a:lstStyle/>
        <a:p>
          <a:endParaRPr lang="en-US"/>
        </a:p>
      </dgm:t>
    </dgm:pt>
    <dgm:pt modelId="{0E375A18-F97E-4B82-81AA-4C2EEA5EE4F6}" type="pres">
      <dgm:prSet presAssocID="{6FDBF258-B871-4DB8-99BD-44BCDB9603BA}" presName="parentLin" presStyleCnt="0"/>
      <dgm:spPr/>
    </dgm:pt>
    <dgm:pt modelId="{F751410C-CD81-4540-BF26-4FD854D475F1}" type="pres">
      <dgm:prSet presAssocID="{6FDBF258-B871-4DB8-99BD-44BCDB9603BA}" presName="parentLeftMargin" presStyleLbl="node1" presStyleIdx="0" presStyleCnt="7"/>
      <dgm:spPr/>
      <dgm:t>
        <a:bodyPr/>
        <a:lstStyle/>
        <a:p>
          <a:endParaRPr lang="en-US"/>
        </a:p>
      </dgm:t>
    </dgm:pt>
    <dgm:pt modelId="{36953496-6E77-48A0-8B24-B56C9C565B6D}" type="pres">
      <dgm:prSet presAssocID="{6FDBF258-B871-4DB8-99BD-44BCDB9603BA}" presName="parentText" presStyleLbl="node1" presStyleIdx="0" presStyleCnt="7">
        <dgm:presLayoutVars>
          <dgm:chMax val="0"/>
          <dgm:bulletEnabled val="1"/>
        </dgm:presLayoutVars>
      </dgm:prSet>
      <dgm:spPr/>
      <dgm:t>
        <a:bodyPr/>
        <a:lstStyle/>
        <a:p>
          <a:endParaRPr lang="en-US"/>
        </a:p>
      </dgm:t>
    </dgm:pt>
    <dgm:pt modelId="{D8DCE229-B6A3-499D-9815-57B35D60AA85}" type="pres">
      <dgm:prSet presAssocID="{6FDBF258-B871-4DB8-99BD-44BCDB9603BA}" presName="negativeSpace" presStyleCnt="0"/>
      <dgm:spPr/>
    </dgm:pt>
    <dgm:pt modelId="{B3DAFAC6-DA92-4058-8D1E-B40E3C4E8571}" type="pres">
      <dgm:prSet presAssocID="{6FDBF258-B871-4DB8-99BD-44BCDB9603BA}" presName="childText" presStyleLbl="conFgAcc1" presStyleIdx="0" presStyleCnt="7">
        <dgm:presLayoutVars>
          <dgm:bulletEnabled val="1"/>
        </dgm:presLayoutVars>
      </dgm:prSet>
      <dgm:spPr/>
    </dgm:pt>
    <dgm:pt modelId="{80C4D761-14E3-4CE2-82A4-2380C7344612}" type="pres">
      <dgm:prSet presAssocID="{0F6D30E4-0D5B-438F-8C11-D5DA770E687F}" presName="spaceBetweenRectangles" presStyleCnt="0"/>
      <dgm:spPr/>
    </dgm:pt>
    <dgm:pt modelId="{B1E38E06-FCA6-4164-84FD-A77DDB614119}" type="pres">
      <dgm:prSet presAssocID="{3D5DAAFA-5AC9-4544-B733-C4E6AEF263E1}" presName="parentLin" presStyleCnt="0"/>
      <dgm:spPr/>
    </dgm:pt>
    <dgm:pt modelId="{E8DB0CB5-2E23-40CF-AC82-75461122FD0C}" type="pres">
      <dgm:prSet presAssocID="{3D5DAAFA-5AC9-4544-B733-C4E6AEF263E1}" presName="parentLeftMargin" presStyleLbl="node1" presStyleIdx="0" presStyleCnt="7"/>
      <dgm:spPr/>
      <dgm:t>
        <a:bodyPr/>
        <a:lstStyle/>
        <a:p>
          <a:endParaRPr lang="en-US"/>
        </a:p>
      </dgm:t>
    </dgm:pt>
    <dgm:pt modelId="{D0103D66-D2FD-4204-A2BE-F6975E9BA3B2}" type="pres">
      <dgm:prSet presAssocID="{3D5DAAFA-5AC9-4544-B733-C4E6AEF263E1}" presName="parentText" presStyleLbl="node1" presStyleIdx="1" presStyleCnt="7">
        <dgm:presLayoutVars>
          <dgm:chMax val="0"/>
          <dgm:bulletEnabled val="1"/>
        </dgm:presLayoutVars>
      </dgm:prSet>
      <dgm:spPr/>
      <dgm:t>
        <a:bodyPr/>
        <a:lstStyle/>
        <a:p>
          <a:endParaRPr lang="en-US"/>
        </a:p>
      </dgm:t>
    </dgm:pt>
    <dgm:pt modelId="{601A9EE0-9056-45C6-9144-D834A4BD0EEC}" type="pres">
      <dgm:prSet presAssocID="{3D5DAAFA-5AC9-4544-B733-C4E6AEF263E1}" presName="negativeSpace" presStyleCnt="0"/>
      <dgm:spPr/>
    </dgm:pt>
    <dgm:pt modelId="{35DE6435-E5D0-4FC0-A28E-4D0E5C730D44}" type="pres">
      <dgm:prSet presAssocID="{3D5DAAFA-5AC9-4544-B733-C4E6AEF263E1}" presName="childText" presStyleLbl="conFgAcc1" presStyleIdx="1" presStyleCnt="7">
        <dgm:presLayoutVars>
          <dgm:bulletEnabled val="1"/>
        </dgm:presLayoutVars>
      </dgm:prSet>
      <dgm:spPr/>
    </dgm:pt>
    <dgm:pt modelId="{90C3C6A6-4BF9-4F24-BE78-866ED2832877}" type="pres">
      <dgm:prSet presAssocID="{506542D6-2D4B-4EBD-928D-A1560B2A42F9}" presName="spaceBetweenRectangles" presStyleCnt="0"/>
      <dgm:spPr/>
    </dgm:pt>
    <dgm:pt modelId="{0D69E305-9D3E-43F6-B8D2-A5BFA41A068D}" type="pres">
      <dgm:prSet presAssocID="{8FB392DB-FF06-456C-9101-B307F527A188}" presName="parentLin" presStyleCnt="0"/>
      <dgm:spPr/>
    </dgm:pt>
    <dgm:pt modelId="{79A0F4E3-38FA-43DF-A7FF-882284728DB6}" type="pres">
      <dgm:prSet presAssocID="{8FB392DB-FF06-456C-9101-B307F527A188}" presName="parentLeftMargin" presStyleLbl="node1" presStyleIdx="1" presStyleCnt="7"/>
      <dgm:spPr/>
      <dgm:t>
        <a:bodyPr/>
        <a:lstStyle/>
        <a:p>
          <a:endParaRPr lang="en-US"/>
        </a:p>
      </dgm:t>
    </dgm:pt>
    <dgm:pt modelId="{90DE1728-5672-4735-ADA0-EE432CAFB552}" type="pres">
      <dgm:prSet presAssocID="{8FB392DB-FF06-456C-9101-B307F527A188}" presName="parentText" presStyleLbl="node1" presStyleIdx="2" presStyleCnt="7">
        <dgm:presLayoutVars>
          <dgm:chMax val="0"/>
          <dgm:bulletEnabled val="1"/>
        </dgm:presLayoutVars>
      </dgm:prSet>
      <dgm:spPr/>
      <dgm:t>
        <a:bodyPr/>
        <a:lstStyle/>
        <a:p>
          <a:endParaRPr lang="en-US"/>
        </a:p>
      </dgm:t>
    </dgm:pt>
    <dgm:pt modelId="{28F8215D-7650-477C-929E-26DD6D3DF6B6}" type="pres">
      <dgm:prSet presAssocID="{8FB392DB-FF06-456C-9101-B307F527A188}" presName="negativeSpace" presStyleCnt="0"/>
      <dgm:spPr/>
    </dgm:pt>
    <dgm:pt modelId="{EB6FFE3A-F416-4C2F-87C2-46731F889747}" type="pres">
      <dgm:prSet presAssocID="{8FB392DB-FF06-456C-9101-B307F527A188}" presName="childText" presStyleLbl="conFgAcc1" presStyleIdx="2" presStyleCnt="7">
        <dgm:presLayoutVars>
          <dgm:bulletEnabled val="1"/>
        </dgm:presLayoutVars>
      </dgm:prSet>
      <dgm:spPr/>
    </dgm:pt>
    <dgm:pt modelId="{3B66D81C-870D-445B-9849-FAC53F13DFE5}" type="pres">
      <dgm:prSet presAssocID="{19819046-E2D8-4725-8BED-80B01801FD45}" presName="spaceBetweenRectangles" presStyleCnt="0"/>
      <dgm:spPr/>
    </dgm:pt>
    <dgm:pt modelId="{53FB3C65-DDF9-4BD3-9EEE-9ACE2F61B759}" type="pres">
      <dgm:prSet presAssocID="{26810F0F-97E4-4A05-B627-A7290A375979}" presName="parentLin" presStyleCnt="0"/>
      <dgm:spPr/>
    </dgm:pt>
    <dgm:pt modelId="{D005DFCE-B0E9-4E99-9949-DA7A5979CE11}" type="pres">
      <dgm:prSet presAssocID="{26810F0F-97E4-4A05-B627-A7290A375979}" presName="parentLeftMargin" presStyleLbl="node1" presStyleIdx="2" presStyleCnt="7"/>
      <dgm:spPr/>
      <dgm:t>
        <a:bodyPr/>
        <a:lstStyle/>
        <a:p>
          <a:endParaRPr lang="en-US"/>
        </a:p>
      </dgm:t>
    </dgm:pt>
    <dgm:pt modelId="{36838277-D519-4651-A5FB-75E60BEB95BF}" type="pres">
      <dgm:prSet presAssocID="{26810F0F-97E4-4A05-B627-A7290A375979}" presName="parentText" presStyleLbl="node1" presStyleIdx="3" presStyleCnt="7">
        <dgm:presLayoutVars>
          <dgm:chMax val="0"/>
          <dgm:bulletEnabled val="1"/>
        </dgm:presLayoutVars>
      </dgm:prSet>
      <dgm:spPr/>
      <dgm:t>
        <a:bodyPr/>
        <a:lstStyle/>
        <a:p>
          <a:endParaRPr lang="en-US"/>
        </a:p>
      </dgm:t>
    </dgm:pt>
    <dgm:pt modelId="{FF3A1F48-00F0-4065-935C-C1925D561DA4}" type="pres">
      <dgm:prSet presAssocID="{26810F0F-97E4-4A05-B627-A7290A375979}" presName="negativeSpace" presStyleCnt="0"/>
      <dgm:spPr/>
    </dgm:pt>
    <dgm:pt modelId="{0EB4FF79-3D85-455F-B450-6BD78875B8BE}" type="pres">
      <dgm:prSet presAssocID="{26810F0F-97E4-4A05-B627-A7290A375979}" presName="childText" presStyleLbl="conFgAcc1" presStyleIdx="3" presStyleCnt="7">
        <dgm:presLayoutVars>
          <dgm:bulletEnabled val="1"/>
        </dgm:presLayoutVars>
      </dgm:prSet>
      <dgm:spPr/>
    </dgm:pt>
    <dgm:pt modelId="{3C789C25-4DEC-44D7-A166-01F3BBEC840F}" type="pres">
      <dgm:prSet presAssocID="{33BC9F69-EC59-430C-A4D4-987F1C3ED867}" presName="spaceBetweenRectangles" presStyleCnt="0"/>
      <dgm:spPr/>
    </dgm:pt>
    <dgm:pt modelId="{2AFBBE92-CD42-4575-B812-E17935023D51}" type="pres">
      <dgm:prSet presAssocID="{6DD034DD-EAC0-404C-A647-9D9DAC7665BD}" presName="parentLin" presStyleCnt="0"/>
      <dgm:spPr/>
    </dgm:pt>
    <dgm:pt modelId="{49FC9ACD-70E2-47FD-9BD1-17A8F2786C83}" type="pres">
      <dgm:prSet presAssocID="{6DD034DD-EAC0-404C-A647-9D9DAC7665BD}" presName="parentLeftMargin" presStyleLbl="node1" presStyleIdx="3" presStyleCnt="7"/>
      <dgm:spPr/>
      <dgm:t>
        <a:bodyPr/>
        <a:lstStyle/>
        <a:p>
          <a:endParaRPr lang="en-US"/>
        </a:p>
      </dgm:t>
    </dgm:pt>
    <dgm:pt modelId="{C339C089-A470-42D8-9A4F-917C234CE8A7}" type="pres">
      <dgm:prSet presAssocID="{6DD034DD-EAC0-404C-A647-9D9DAC7665BD}" presName="parentText" presStyleLbl="node1" presStyleIdx="4" presStyleCnt="7">
        <dgm:presLayoutVars>
          <dgm:chMax val="0"/>
          <dgm:bulletEnabled val="1"/>
        </dgm:presLayoutVars>
      </dgm:prSet>
      <dgm:spPr/>
      <dgm:t>
        <a:bodyPr/>
        <a:lstStyle/>
        <a:p>
          <a:endParaRPr lang="en-US"/>
        </a:p>
      </dgm:t>
    </dgm:pt>
    <dgm:pt modelId="{5FA93592-0826-44C3-B258-4BA0AD1F649A}" type="pres">
      <dgm:prSet presAssocID="{6DD034DD-EAC0-404C-A647-9D9DAC7665BD}" presName="negativeSpace" presStyleCnt="0"/>
      <dgm:spPr/>
    </dgm:pt>
    <dgm:pt modelId="{FBFA829B-E83A-419D-8938-DD43B3D24AC2}" type="pres">
      <dgm:prSet presAssocID="{6DD034DD-EAC0-404C-A647-9D9DAC7665BD}" presName="childText" presStyleLbl="conFgAcc1" presStyleIdx="4" presStyleCnt="7">
        <dgm:presLayoutVars>
          <dgm:bulletEnabled val="1"/>
        </dgm:presLayoutVars>
      </dgm:prSet>
      <dgm:spPr/>
    </dgm:pt>
    <dgm:pt modelId="{13238721-B55E-450B-A351-A23948A81583}" type="pres">
      <dgm:prSet presAssocID="{E48FF157-87E1-4534-92F0-E5D45A17F80C}" presName="spaceBetweenRectangles" presStyleCnt="0"/>
      <dgm:spPr/>
    </dgm:pt>
    <dgm:pt modelId="{BB79BE64-EE11-48CD-BBC0-6F23CABF7A7E}" type="pres">
      <dgm:prSet presAssocID="{385748EA-497C-4752-B561-60DA8BD76235}" presName="parentLin" presStyleCnt="0"/>
      <dgm:spPr/>
    </dgm:pt>
    <dgm:pt modelId="{D02164F6-FA5C-4CC7-B8A1-34C27510E2CC}" type="pres">
      <dgm:prSet presAssocID="{385748EA-497C-4752-B561-60DA8BD76235}" presName="parentLeftMargin" presStyleLbl="node1" presStyleIdx="4" presStyleCnt="7"/>
      <dgm:spPr/>
      <dgm:t>
        <a:bodyPr/>
        <a:lstStyle/>
        <a:p>
          <a:endParaRPr lang="en-US"/>
        </a:p>
      </dgm:t>
    </dgm:pt>
    <dgm:pt modelId="{F753B1EE-05B7-4696-BAF8-8225251FCF2C}" type="pres">
      <dgm:prSet presAssocID="{385748EA-497C-4752-B561-60DA8BD76235}" presName="parentText" presStyleLbl="node1" presStyleIdx="5" presStyleCnt="7">
        <dgm:presLayoutVars>
          <dgm:chMax val="0"/>
          <dgm:bulletEnabled val="1"/>
        </dgm:presLayoutVars>
      </dgm:prSet>
      <dgm:spPr/>
      <dgm:t>
        <a:bodyPr/>
        <a:lstStyle/>
        <a:p>
          <a:endParaRPr lang="en-US"/>
        </a:p>
      </dgm:t>
    </dgm:pt>
    <dgm:pt modelId="{25A790BE-491C-4C04-AE4E-93537401B3F1}" type="pres">
      <dgm:prSet presAssocID="{385748EA-497C-4752-B561-60DA8BD76235}" presName="negativeSpace" presStyleCnt="0"/>
      <dgm:spPr/>
    </dgm:pt>
    <dgm:pt modelId="{C6CCEEBE-F0D8-4B2D-95EB-CC5FFCFE2C63}" type="pres">
      <dgm:prSet presAssocID="{385748EA-497C-4752-B561-60DA8BD76235}" presName="childText" presStyleLbl="conFgAcc1" presStyleIdx="5" presStyleCnt="7">
        <dgm:presLayoutVars>
          <dgm:bulletEnabled val="1"/>
        </dgm:presLayoutVars>
      </dgm:prSet>
      <dgm:spPr/>
    </dgm:pt>
    <dgm:pt modelId="{384A71FC-2F09-4131-914F-6D98043D44A1}" type="pres">
      <dgm:prSet presAssocID="{1CA4D760-8F8D-43D6-9EAA-A811E8BDFD46}" presName="spaceBetweenRectangles" presStyleCnt="0"/>
      <dgm:spPr/>
    </dgm:pt>
    <dgm:pt modelId="{5CCB2945-AEE1-457B-9B2F-6BEE10C355D8}" type="pres">
      <dgm:prSet presAssocID="{93544019-5952-41E0-81A6-0C717504B4D6}" presName="parentLin" presStyleCnt="0"/>
      <dgm:spPr/>
    </dgm:pt>
    <dgm:pt modelId="{A642E407-C869-4204-B264-8639CD85B56B}" type="pres">
      <dgm:prSet presAssocID="{93544019-5952-41E0-81A6-0C717504B4D6}" presName="parentLeftMargin" presStyleLbl="node1" presStyleIdx="5" presStyleCnt="7"/>
      <dgm:spPr/>
      <dgm:t>
        <a:bodyPr/>
        <a:lstStyle/>
        <a:p>
          <a:endParaRPr lang="en-US"/>
        </a:p>
      </dgm:t>
    </dgm:pt>
    <dgm:pt modelId="{5E1E54F0-0537-49E5-92D5-7F86802462D3}" type="pres">
      <dgm:prSet presAssocID="{93544019-5952-41E0-81A6-0C717504B4D6}" presName="parentText" presStyleLbl="node1" presStyleIdx="6" presStyleCnt="7">
        <dgm:presLayoutVars>
          <dgm:chMax val="0"/>
          <dgm:bulletEnabled val="1"/>
        </dgm:presLayoutVars>
      </dgm:prSet>
      <dgm:spPr/>
      <dgm:t>
        <a:bodyPr/>
        <a:lstStyle/>
        <a:p>
          <a:endParaRPr lang="en-US"/>
        </a:p>
      </dgm:t>
    </dgm:pt>
    <dgm:pt modelId="{A44BD6F2-6747-4FC6-B4C5-0B4E0F3A8483}" type="pres">
      <dgm:prSet presAssocID="{93544019-5952-41E0-81A6-0C717504B4D6}" presName="negativeSpace" presStyleCnt="0"/>
      <dgm:spPr/>
    </dgm:pt>
    <dgm:pt modelId="{FB9B0BC8-372E-4528-9FEB-A9F19D0499D1}" type="pres">
      <dgm:prSet presAssocID="{93544019-5952-41E0-81A6-0C717504B4D6}" presName="childText" presStyleLbl="conFgAcc1" presStyleIdx="6" presStyleCnt="7">
        <dgm:presLayoutVars>
          <dgm:bulletEnabled val="1"/>
        </dgm:presLayoutVars>
      </dgm:prSet>
      <dgm:spPr/>
    </dgm:pt>
  </dgm:ptLst>
  <dgm:cxnLst>
    <dgm:cxn modelId="{489FEDD7-D9D0-42D3-948B-55176B4CDDCF}" type="presOf" srcId="{6FDBF258-B871-4DB8-99BD-44BCDB9603BA}" destId="{36953496-6E77-48A0-8B24-B56C9C565B6D}" srcOrd="1" destOrd="0" presId="urn:microsoft.com/office/officeart/2005/8/layout/list1"/>
    <dgm:cxn modelId="{C3DA184C-5F65-41F6-B515-3DEA34A9B72B}" type="presOf" srcId="{6DD034DD-EAC0-404C-A647-9D9DAC7665BD}" destId="{49FC9ACD-70E2-47FD-9BD1-17A8F2786C83}" srcOrd="0" destOrd="0" presId="urn:microsoft.com/office/officeart/2005/8/layout/list1"/>
    <dgm:cxn modelId="{BECE98DF-D0B6-4F7B-BFC4-7033C54F0025}" type="presOf" srcId="{26810F0F-97E4-4A05-B627-A7290A375979}" destId="{36838277-D519-4651-A5FB-75E60BEB95BF}" srcOrd="1" destOrd="0" presId="urn:microsoft.com/office/officeart/2005/8/layout/list1"/>
    <dgm:cxn modelId="{B1AADD6B-2BAD-40E5-9D20-3C97ADBD6257}" type="presOf" srcId="{6FDBF258-B871-4DB8-99BD-44BCDB9603BA}" destId="{F751410C-CD81-4540-BF26-4FD854D475F1}" srcOrd="0" destOrd="0" presId="urn:microsoft.com/office/officeart/2005/8/layout/list1"/>
    <dgm:cxn modelId="{C8901CC1-FA1A-4C4C-9397-A74793264779}" type="presOf" srcId="{93544019-5952-41E0-81A6-0C717504B4D6}" destId="{A642E407-C869-4204-B264-8639CD85B56B}" srcOrd="0" destOrd="0" presId="urn:microsoft.com/office/officeart/2005/8/layout/list1"/>
    <dgm:cxn modelId="{032CC71C-7F1C-441F-8E11-EAD0F3C8F239}" srcId="{CC23E8C1-C3E7-4AEB-AA38-CC930AC175A7}" destId="{93544019-5952-41E0-81A6-0C717504B4D6}" srcOrd="6" destOrd="0" parTransId="{0558F3B2-3763-4306-919A-20A84CFDFFD2}" sibTransId="{64A86A9A-4467-4AD6-B610-E1A691BFF56F}"/>
    <dgm:cxn modelId="{44917887-682F-4392-B405-5C549AC7DC93}" srcId="{CC23E8C1-C3E7-4AEB-AA38-CC930AC175A7}" destId="{6DD034DD-EAC0-404C-A647-9D9DAC7665BD}" srcOrd="4" destOrd="0" parTransId="{99043384-39EC-43AD-A01E-81DFAB7C85D6}" sibTransId="{E48FF157-87E1-4534-92F0-E5D45A17F80C}"/>
    <dgm:cxn modelId="{0253385B-F1F6-4B6B-89F1-AE317881EB74}" type="presOf" srcId="{3D5DAAFA-5AC9-4544-B733-C4E6AEF263E1}" destId="{D0103D66-D2FD-4204-A2BE-F6975E9BA3B2}" srcOrd="1" destOrd="0" presId="urn:microsoft.com/office/officeart/2005/8/layout/list1"/>
    <dgm:cxn modelId="{BB166E05-FB78-4F2C-A01B-7D825D238C6E}" type="presOf" srcId="{93544019-5952-41E0-81A6-0C717504B4D6}" destId="{5E1E54F0-0537-49E5-92D5-7F86802462D3}" srcOrd="1" destOrd="0" presId="urn:microsoft.com/office/officeart/2005/8/layout/list1"/>
    <dgm:cxn modelId="{478A6681-678B-425A-9BFE-0EEAE4118352}" srcId="{CC23E8C1-C3E7-4AEB-AA38-CC930AC175A7}" destId="{8FB392DB-FF06-456C-9101-B307F527A188}" srcOrd="2" destOrd="0" parTransId="{890F7433-A3CD-4ACC-B470-CF89168C7FD0}" sibTransId="{19819046-E2D8-4725-8BED-80B01801FD45}"/>
    <dgm:cxn modelId="{CA341955-1AFA-4964-A5E8-ECA44F35880C}" srcId="{CC23E8C1-C3E7-4AEB-AA38-CC930AC175A7}" destId="{385748EA-497C-4752-B561-60DA8BD76235}" srcOrd="5" destOrd="0" parTransId="{5919490D-7A58-4231-83B7-0285DFD024F4}" sibTransId="{1CA4D760-8F8D-43D6-9EAA-A811E8BDFD46}"/>
    <dgm:cxn modelId="{C599871D-57CC-47F5-862B-FE5FA17FC277}" type="presOf" srcId="{6DD034DD-EAC0-404C-A647-9D9DAC7665BD}" destId="{C339C089-A470-42D8-9A4F-917C234CE8A7}" srcOrd="1" destOrd="0" presId="urn:microsoft.com/office/officeart/2005/8/layout/list1"/>
    <dgm:cxn modelId="{9DFA57E0-A0C7-4CEE-8B37-CC0F88DF5C03}" srcId="{CC23E8C1-C3E7-4AEB-AA38-CC930AC175A7}" destId="{3D5DAAFA-5AC9-4544-B733-C4E6AEF263E1}" srcOrd="1" destOrd="0" parTransId="{B60D9FA5-DC98-40AA-B9FE-7821BA28FF8F}" sibTransId="{506542D6-2D4B-4EBD-928D-A1560B2A42F9}"/>
    <dgm:cxn modelId="{664E83C2-5EA5-4FBD-BEE1-F41758953241}" type="presOf" srcId="{26810F0F-97E4-4A05-B627-A7290A375979}" destId="{D005DFCE-B0E9-4E99-9949-DA7A5979CE11}" srcOrd="0" destOrd="0" presId="urn:microsoft.com/office/officeart/2005/8/layout/list1"/>
    <dgm:cxn modelId="{80A6D4C1-D8BE-457E-9B8F-39526D36A575}" type="presOf" srcId="{CC23E8C1-C3E7-4AEB-AA38-CC930AC175A7}" destId="{905566E8-46E0-437E-9AE7-13A605BC871F}" srcOrd="0" destOrd="0" presId="urn:microsoft.com/office/officeart/2005/8/layout/list1"/>
    <dgm:cxn modelId="{9BBFFFBC-0C54-40B2-ABFD-ABA04C367A5E}" type="presOf" srcId="{385748EA-497C-4752-B561-60DA8BD76235}" destId="{D02164F6-FA5C-4CC7-B8A1-34C27510E2CC}" srcOrd="0" destOrd="0" presId="urn:microsoft.com/office/officeart/2005/8/layout/list1"/>
    <dgm:cxn modelId="{3509D099-3352-4AEC-99DA-F989A4F2B1AB}" type="presOf" srcId="{385748EA-497C-4752-B561-60DA8BD76235}" destId="{F753B1EE-05B7-4696-BAF8-8225251FCF2C}" srcOrd="1" destOrd="0" presId="urn:microsoft.com/office/officeart/2005/8/layout/list1"/>
    <dgm:cxn modelId="{278AE568-687D-4EAD-B33C-3D6156101184}" type="presOf" srcId="{8FB392DB-FF06-456C-9101-B307F527A188}" destId="{90DE1728-5672-4735-ADA0-EE432CAFB552}" srcOrd="1" destOrd="0" presId="urn:microsoft.com/office/officeart/2005/8/layout/list1"/>
    <dgm:cxn modelId="{75893068-35CB-46B0-AD32-4A05343F5A67}" srcId="{CC23E8C1-C3E7-4AEB-AA38-CC930AC175A7}" destId="{26810F0F-97E4-4A05-B627-A7290A375979}" srcOrd="3" destOrd="0" parTransId="{B7EBAEE2-53D2-4E14-98DA-442E093AD055}" sibTransId="{33BC9F69-EC59-430C-A4D4-987F1C3ED867}"/>
    <dgm:cxn modelId="{903FD7F2-87EA-4DEB-B1DE-653B579B455A}" type="presOf" srcId="{3D5DAAFA-5AC9-4544-B733-C4E6AEF263E1}" destId="{E8DB0CB5-2E23-40CF-AC82-75461122FD0C}" srcOrd="0" destOrd="0" presId="urn:microsoft.com/office/officeart/2005/8/layout/list1"/>
    <dgm:cxn modelId="{DFEE8599-B42D-4FFB-9F83-90D70BE2D150}" srcId="{CC23E8C1-C3E7-4AEB-AA38-CC930AC175A7}" destId="{6FDBF258-B871-4DB8-99BD-44BCDB9603BA}" srcOrd="0" destOrd="0" parTransId="{173A52B7-C1A1-45F5-B1D9-33B384F9C6D5}" sibTransId="{0F6D30E4-0D5B-438F-8C11-D5DA770E687F}"/>
    <dgm:cxn modelId="{5F8C68AC-8160-490A-9492-8A7DEE599704}" type="presOf" srcId="{8FB392DB-FF06-456C-9101-B307F527A188}" destId="{79A0F4E3-38FA-43DF-A7FF-882284728DB6}" srcOrd="0" destOrd="0" presId="urn:microsoft.com/office/officeart/2005/8/layout/list1"/>
    <dgm:cxn modelId="{D1E18014-F8C9-4B79-A480-E6446F710A58}" type="presParOf" srcId="{905566E8-46E0-437E-9AE7-13A605BC871F}" destId="{0E375A18-F97E-4B82-81AA-4C2EEA5EE4F6}" srcOrd="0" destOrd="0" presId="urn:microsoft.com/office/officeart/2005/8/layout/list1"/>
    <dgm:cxn modelId="{11D1B209-4F06-400E-A479-1FF01B544E3F}" type="presParOf" srcId="{0E375A18-F97E-4B82-81AA-4C2EEA5EE4F6}" destId="{F751410C-CD81-4540-BF26-4FD854D475F1}" srcOrd="0" destOrd="0" presId="urn:microsoft.com/office/officeart/2005/8/layout/list1"/>
    <dgm:cxn modelId="{8C45E28D-CCA6-4742-B4C5-5201E6F310DF}" type="presParOf" srcId="{0E375A18-F97E-4B82-81AA-4C2EEA5EE4F6}" destId="{36953496-6E77-48A0-8B24-B56C9C565B6D}" srcOrd="1" destOrd="0" presId="urn:microsoft.com/office/officeart/2005/8/layout/list1"/>
    <dgm:cxn modelId="{7D9EAF06-42A5-4C61-89E9-FF654CC86E6B}" type="presParOf" srcId="{905566E8-46E0-437E-9AE7-13A605BC871F}" destId="{D8DCE229-B6A3-499D-9815-57B35D60AA85}" srcOrd="1" destOrd="0" presId="urn:microsoft.com/office/officeart/2005/8/layout/list1"/>
    <dgm:cxn modelId="{79AB96F6-ED81-455F-ACB2-A665E609A627}" type="presParOf" srcId="{905566E8-46E0-437E-9AE7-13A605BC871F}" destId="{B3DAFAC6-DA92-4058-8D1E-B40E3C4E8571}" srcOrd="2" destOrd="0" presId="urn:microsoft.com/office/officeart/2005/8/layout/list1"/>
    <dgm:cxn modelId="{94693D7B-8BCC-403F-81A1-9DB97D7DCA14}" type="presParOf" srcId="{905566E8-46E0-437E-9AE7-13A605BC871F}" destId="{80C4D761-14E3-4CE2-82A4-2380C7344612}" srcOrd="3" destOrd="0" presId="urn:microsoft.com/office/officeart/2005/8/layout/list1"/>
    <dgm:cxn modelId="{AD4503B1-6475-4411-BD2E-AFEE78A40588}" type="presParOf" srcId="{905566E8-46E0-437E-9AE7-13A605BC871F}" destId="{B1E38E06-FCA6-4164-84FD-A77DDB614119}" srcOrd="4" destOrd="0" presId="urn:microsoft.com/office/officeart/2005/8/layout/list1"/>
    <dgm:cxn modelId="{5685149A-6CEC-47AA-BF2A-5D5C703029C8}" type="presParOf" srcId="{B1E38E06-FCA6-4164-84FD-A77DDB614119}" destId="{E8DB0CB5-2E23-40CF-AC82-75461122FD0C}" srcOrd="0" destOrd="0" presId="urn:microsoft.com/office/officeart/2005/8/layout/list1"/>
    <dgm:cxn modelId="{88A06625-3FEF-4CE3-88F3-5854B1E8A38B}" type="presParOf" srcId="{B1E38E06-FCA6-4164-84FD-A77DDB614119}" destId="{D0103D66-D2FD-4204-A2BE-F6975E9BA3B2}" srcOrd="1" destOrd="0" presId="urn:microsoft.com/office/officeart/2005/8/layout/list1"/>
    <dgm:cxn modelId="{351BF077-0FBF-43B3-993F-643841C73976}" type="presParOf" srcId="{905566E8-46E0-437E-9AE7-13A605BC871F}" destId="{601A9EE0-9056-45C6-9144-D834A4BD0EEC}" srcOrd="5" destOrd="0" presId="urn:microsoft.com/office/officeart/2005/8/layout/list1"/>
    <dgm:cxn modelId="{B5E2B1DB-60DD-4955-A669-F9FE855E12FD}" type="presParOf" srcId="{905566E8-46E0-437E-9AE7-13A605BC871F}" destId="{35DE6435-E5D0-4FC0-A28E-4D0E5C730D44}" srcOrd="6" destOrd="0" presId="urn:microsoft.com/office/officeart/2005/8/layout/list1"/>
    <dgm:cxn modelId="{3EB5D5CF-BCFA-439E-865D-DD981A17E9DD}" type="presParOf" srcId="{905566E8-46E0-437E-9AE7-13A605BC871F}" destId="{90C3C6A6-4BF9-4F24-BE78-866ED2832877}" srcOrd="7" destOrd="0" presId="urn:microsoft.com/office/officeart/2005/8/layout/list1"/>
    <dgm:cxn modelId="{9E6DD5E2-B25F-4F45-A445-C4415531F1A3}" type="presParOf" srcId="{905566E8-46E0-437E-9AE7-13A605BC871F}" destId="{0D69E305-9D3E-43F6-B8D2-A5BFA41A068D}" srcOrd="8" destOrd="0" presId="urn:microsoft.com/office/officeart/2005/8/layout/list1"/>
    <dgm:cxn modelId="{4C8AD486-0948-4BF8-89C6-5B3CA116CA6A}" type="presParOf" srcId="{0D69E305-9D3E-43F6-B8D2-A5BFA41A068D}" destId="{79A0F4E3-38FA-43DF-A7FF-882284728DB6}" srcOrd="0" destOrd="0" presId="urn:microsoft.com/office/officeart/2005/8/layout/list1"/>
    <dgm:cxn modelId="{4E5A638A-1198-44B0-B1B7-FB41D335EFA3}" type="presParOf" srcId="{0D69E305-9D3E-43F6-B8D2-A5BFA41A068D}" destId="{90DE1728-5672-4735-ADA0-EE432CAFB552}" srcOrd="1" destOrd="0" presId="urn:microsoft.com/office/officeart/2005/8/layout/list1"/>
    <dgm:cxn modelId="{FF82184F-D144-4EB1-99D6-6107C983E131}" type="presParOf" srcId="{905566E8-46E0-437E-9AE7-13A605BC871F}" destId="{28F8215D-7650-477C-929E-26DD6D3DF6B6}" srcOrd="9" destOrd="0" presId="urn:microsoft.com/office/officeart/2005/8/layout/list1"/>
    <dgm:cxn modelId="{C2288AD2-05B6-4094-8623-9A42E792DDA3}" type="presParOf" srcId="{905566E8-46E0-437E-9AE7-13A605BC871F}" destId="{EB6FFE3A-F416-4C2F-87C2-46731F889747}" srcOrd="10" destOrd="0" presId="urn:microsoft.com/office/officeart/2005/8/layout/list1"/>
    <dgm:cxn modelId="{049BC421-D0A6-4E30-8668-6F7D05E71AE6}" type="presParOf" srcId="{905566E8-46E0-437E-9AE7-13A605BC871F}" destId="{3B66D81C-870D-445B-9849-FAC53F13DFE5}" srcOrd="11" destOrd="0" presId="urn:microsoft.com/office/officeart/2005/8/layout/list1"/>
    <dgm:cxn modelId="{11A859D2-03AF-4DE4-9E08-5BE2D06BFED1}" type="presParOf" srcId="{905566E8-46E0-437E-9AE7-13A605BC871F}" destId="{53FB3C65-DDF9-4BD3-9EEE-9ACE2F61B759}" srcOrd="12" destOrd="0" presId="urn:microsoft.com/office/officeart/2005/8/layout/list1"/>
    <dgm:cxn modelId="{DE88220A-7E6D-445E-B134-A37E69D9CF25}" type="presParOf" srcId="{53FB3C65-DDF9-4BD3-9EEE-9ACE2F61B759}" destId="{D005DFCE-B0E9-4E99-9949-DA7A5979CE11}" srcOrd="0" destOrd="0" presId="urn:microsoft.com/office/officeart/2005/8/layout/list1"/>
    <dgm:cxn modelId="{512EBAA9-1405-4DDD-A123-1A4EDBEA19D3}" type="presParOf" srcId="{53FB3C65-DDF9-4BD3-9EEE-9ACE2F61B759}" destId="{36838277-D519-4651-A5FB-75E60BEB95BF}" srcOrd="1" destOrd="0" presId="urn:microsoft.com/office/officeart/2005/8/layout/list1"/>
    <dgm:cxn modelId="{F401A7B5-CCEA-42F2-8E7E-8623E6471DE9}" type="presParOf" srcId="{905566E8-46E0-437E-9AE7-13A605BC871F}" destId="{FF3A1F48-00F0-4065-935C-C1925D561DA4}" srcOrd="13" destOrd="0" presId="urn:microsoft.com/office/officeart/2005/8/layout/list1"/>
    <dgm:cxn modelId="{7BC8CA99-D6E0-474C-8A29-C0E67BB60114}" type="presParOf" srcId="{905566E8-46E0-437E-9AE7-13A605BC871F}" destId="{0EB4FF79-3D85-455F-B450-6BD78875B8BE}" srcOrd="14" destOrd="0" presId="urn:microsoft.com/office/officeart/2005/8/layout/list1"/>
    <dgm:cxn modelId="{AEAB2677-006A-45E3-BDB4-5E772C7F1FE0}" type="presParOf" srcId="{905566E8-46E0-437E-9AE7-13A605BC871F}" destId="{3C789C25-4DEC-44D7-A166-01F3BBEC840F}" srcOrd="15" destOrd="0" presId="urn:microsoft.com/office/officeart/2005/8/layout/list1"/>
    <dgm:cxn modelId="{5DEB79D3-EA9D-496A-A492-C33C69421A0B}" type="presParOf" srcId="{905566E8-46E0-437E-9AE7-13A605BC871F}" destId="{2AFBBE92-CD42-4575-B812-E17935023D51}" srcOrd="16" destOrd="0" presId="urn:microsoft.com/office/officeart/2005/8/layout/list1"/>
    <dgm:cxn modelId="{0B6D5C8F-7570-4402-A46D-D41A090A22B7}" type="presParOf" srcId="{2AFBBE92-CD42-4575-B812-E17935023D51}" destId="{49FC9ACD-70E2-47FD-9BD1-17A8F2786C83}" srcOrd="0" destOrd="0" presId="urn:microsoft.com/office/officeart/2005/8/layout/list1"/>
    <dgm:cxn modelId="{FE450B39-7294-4427-9711-89B9F2B87D07}" type="presParOf" srcId="{2AFBBE92-CD42-4575-B812-E17935023D51}" destId="{C339C089-A470-42D8-9A4F-917C234CE8A7}" srcOrd="1" destOrd="0" presId="urn:microsoft.com/office/officeart/2005/8/layout/list1"/>
    <dgm:cxn modelId="{5F17B732-5CCD-4694-BE02-3EF226456325}" type="presParOf" srcId="{905566E8-46E0-437E-9AE7-13A605BC871F}" destId="{5FA93592-0826-44C3-B258-4BA0AD1F649A}" srcOrd="17" destOrd="0" presId="urn:microsoft.com/office/officeart/2005/8/layout/list1"/>
    <dgm:cxn modelId="{1C9FE855-AD7B-4F20-A561-D94CC5F708AD}" type="presParOf" srcId="{905566E8-46E0-437E-9AE7-13A605BC871F}" destId="{FBFA829B-E83A-419D-8938-DD43B3D24AC2}" srcOrd="18" destOrd="0" presId="urn:microsoft.com/office/officeart/2005/8/layout/list1"/>
    <dgm:cxn modelId="{FB1449B3-E6CB-4315-A2A3-F856746B78A6}" type="presParOf" srcId="{905566E8-46E0-437E-9AE7-13A605BC871F}" destId="{13238721-B55E-450B-A351-A23948A81583}" srcOrd="19" destOrd="0" presId="urn:microsoft.com/office/officeart/2005/8/layout/list1"/>
    <dgm:cxn modelId="{DE3A3809-1C95-4015-8F34-8860AEE671C0}" type="presParOf" srcId="{905566E8-46E0-437E-9AE7-13A605BC871F}" destId="{BB79BE64-EE11-48CD-BBC0-6F23CABF7A7E}" srcOrd="20" destOrd="0" presId="urn:microsoft.com/office/officeart/2005/8/layout/list1"/>
    <dgm:cxn modelId="{9B18918A-E4F9-4590-8260-21E196359004}" type="presParOf" srcId="{BB79BE64-EE11-48CD-BBC0-6F23CABF7A7E}" destId="{D02164F6-FA5C-4CC7-B8A1-34C27510E2CC}" srcOrd="0" destOrd="0" presId="urn:microsoft.com/office/officeart/2005/8/layout/list1"/>
    <dgm:cxn modelId="{D1B37F90-A851-42DA-88AE-16CD7293C969}" type="presParOf" srcId="{BB79BE64-EE11-48CD-BBC0-6F23CABF7A7E}" destId="{F753B1EE-05B7-4696-BAF8-8225251FCF2C}" srcOrd="1" destOrd="0" presId="urn:microsoft.com/office/officeart/2005/8/layout/list1"/>
    <dgm:cxn modelId="{2FC8247B-096D-416B-9BAB-FA2646E0D8CE}" type="presParOf" srcId="{905566E8-46E0-437E-9AE7-13A605BC871F}" destId="{25A790BE-491C-4C04-AE4E-93537401B3F1}" srcOrd="21" destOrd="0" presId="urn:microsoft.com/office/officeart/2005/8/layout/list1"/>
    <dgm:cxn modelId="{D096FAA2-08B0-484D-A337-5D7B859C88BB}" type="presParOf" srcId="{905566E8-46E0-437E-9AE7-13A605BC871F}" destId="{C6CCEEBE-F0D8-4B2D-95EB-CC5FFCFE2C63}" srcOrd="22" destOrd="0" presId="urn:microsoft.com/office/officeart/2005/8/layout/list1"/>
    <dgm:cxn modelId="{475C2006-3141-4E98-97E3-F0F3F3A8650F}" type="presParOf" srcId="{905566E8-46E0-437E-9AE7-13A605BC871F}" destId="{384A71FC-2F09-4131-914F-6D98043D44A1}" srcOrd="23" destOrd="0" presId="urn:microsoft.com/office/officeart/2005/8/layout/list1"/>
    <dgm:cxn modelId="{4EF00DD6-523B-40B9-991E-FB6F06909F6F}" type="presParOf" srcId="{905566E8-46E0-437E-9AE7-13A605BC871F}" destId="{5CCB2945-AEE1-457B-9B2F-6BEE10C355D8}" srcOrd="24" destOrd="0" presId="urn:microsoft.com/office/officeart/2005/8/layout/list1"/>
    <dgm:cxn modelId="{DDE4AFC4-9CF0-4671-B0AF-E3CD33EE2EF3}" type="presParOf" srcId="{5CCB2945-AEE1-457B-9B2F-6BEE10C355D8}" destId="{A642E407-C869-4204-B264-8639CD85B56B}" srcOrd="0" destOrd="0" presId="urn:microsoft.com/office/officeart/2005/8/layout/list1"/>
    <dgm:cxn modelId="{7CAB77B8-A775-478D-9EBD-A7ACCA76FAD2}" type="presParOf" srcId="{5CCB2945-AEE1-457B-9B2F-6BEE10C355D8}" destId="{5E1E54F0-0537-49E5-92D5-7F86802462D3}" srcOrd="1" destOrd="0" presId="urn:microsoft.com/office/officeart/2005/8/layout/list1"/>
    <dgm:cxn modelId="{25002B4B-7CCE-408D-9682-8EFA85683611}" type="presParOf" srcId="{905566E8-46E0-437E-9AE7-13A605BC871F}" destId="{A44BD6F2-6747-4FC6-B4C5-0B4E0F3A8483}" srcOrd="25" destOrd="0" presId="urn:microsoft.com/office/officeart/2005/8/layout/list1"/>
    <dgm:cxn modelId="{BD97FF59-72B4-4247-A228-26EEE094EE33}" type="presParOf" srcId="{905566E8-46E0-437E-9AE7-13A605BC871F}" destId="{FB9B0BC8-372E-4528-9FEB-A9F19D0499D1}" srcOrd="2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EE6832-E351-4BA5-8CD1-681C7E47A95B}"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B28AA5C0-47CC-44B8-891F-723540425A4F}">
      <dgm:prSet phldrT="[Text]"/>
      <dgm:spPr/>
      <dgm:t>
        <a:bodyPr/>
        <a:lstStyle/>
        <a:p>
          <a:r>
            <a:rPr lang="pt-PT" dirty="0"/>
            <a:t>Organização</a:t>
          </a:r>
        </a:p>
      </dgm:t>
    </dgm:pt>
    <dgm:pt modelId="{06FF9242-4F71-48CB-A4E4-A5733EBA5AEE}" type="parTrans" cxnId="{BA159F51-544D-4695-B5C4-2F1751844577}">
      <dgm:prSet/>
      <dgm:spPr/>
      <dgm:t>
        <a:bodyPr/>
        <a:lstStyle/>
        <a:p>
          <a:endParaRPr lang="pt-PT"/>
        </a:p>
      </dgm:t>
    </dgm:pt>
    <dgm:pt modelId="{246E8415-1DE0-4839-9464-DFA590B28BE5}" type="sibTrans" cxnId="{BA159F51-544D-4695-B5C4-2F1751844577}">
      <dgm:prSet/>
      <dgm:spPr/>
      <dgm:t>
        <a:bodyPr/>
        <a:lstStyle/>
        <a:p>
          <a:endParaRPr lang="pt-PT"/>
        </a:p>
      </dgm:t>
    </dgm:pt>
    <dgm:pt modelId="{567CBD52-437B-4187-93B3-23A0FE6D93EF}">
      <dgm:prSet phldrT="[Text]"/>
      <dgm:spPr/>
      <dgm:t>
        <a:bodyPr/>
        <a:lstStyle/>
        <a:p>
          <a:r>
            <a:rPr lang="pt-PT" b="0" i="1" dirty="0" err="1"/>
            <a:t>Organon</a:t>
          </a:r>
          <a:endParaRPr lang="pt-PT" dirty="0"/>
        </a:p>
      </dgm:t>
    </dgm:pt>
    <dgm:pt modelId="{2BD911E7-AF98-4EB6-91CE-E6CD70A6D842}" type="parTrans" cxnId="{F42AEB77-E85A-440F-807E-A0B0D3F57318}">
      <dgm:prSet/>
      <dgm:spPr/>
      <dgm:t>
        <a:bodyPr/>
        <a:lstStyle/>
        <a:p>
          <a:endParaRPr lang="pt-PT"/>
        </a:p>
      </dgm:t>
    </dgm:pt>
    <dgm:pt modelId="{E5F156CE-E9BF-4428-A681-1B4DA528878B}" type="sibTrans" cxnId="{F42AEB77-E85A-440F-807E-A0B0D3F57318}">
      <dgm:prSet/>
      <dgm:spPr/>
      <dgm:t>
        <a:bodyPr/>
        <a:lstStyle/>
        <a:p>
          <a:endParaRPr lang="pt-PT"/>
        </a:p>
      </dgm:t>
    </dgm:pt>
    <dgm:pt modelId="{32373397-FF4E-4EC5-8724-DA3FFAC2881F}">
      <dgm:prSet phldrT="[Text]"/>
      <dgm:spPr/>
      <dgm:t>
        <a:bodyPr/>
        <a:lstStyle/>
        <a:p>
          <a:r>
            <a:rPr lang="pt-PT" b="0" i="0" dirty="0"/>
            <a:t>instrumento, utensílio, órgão, aquilo com que se trabalha</a:t>
          </a:r>
          <a:endParaRPr lang="pt-PT" dirty="0"/>
        </a:p>
      </dgm:t>
    </dgm:pt>
    <dgm:pt modelId="{47FE7A8B-6FA6-429E-9F71-EC88AD6A9D5B}" type="parTrans" cxnId="{CE5D661E-7C80-485B-A48E-D32D0F84023B}">
      <dgm:prSet/>
      <dgm:spPr/>
      <dgm:t>
        <a:bodyPr/>
        <a:lstStyle/>
        <a:p>
          <a:endParaRPr lang="pt-PT"/>
        </a:p>
      </dgm:t>
    </dgm:pt>
    <dgm:pt modelId="{449FB8AC-53F1-4966-8C55-E78E31A61210}" type="sibTrans" cxnId="{CE5D661E-7C80-485B-A48E-D32D0F84023B}">
      <dgm:prSet/>
      <dgm:spPr/>
      <dgm:t>
        <a:bodyPr/>
        <a:lstStyle/>
        <a:p>
          <a:endParaRPr lang="pt-PT"/>
        </a:p>
      </dgm:t>
    </dgm:pt>
    <dgm:pt modelId="{9307F266-6ED1-46E6-9224-589913D47549}" type="pres">
      <dgm:prSet presAssocID="{B4EE6832-E351-4BA5-8CD1-681C7E47A95B}" presName="Name0" presStyleCnt="0">
        <dgm:presLayoutVars>
          <dgm:dir/>
          <dgm:resizeHandles val="exact"/>
        </dgm:presLayoutVars>
      </dgm:prSet>
      <dgm:spPr/>
    </dgm:pt>
    <dgm:pt modelId="{99502782-9C27-4C99-A8B0-E621F9491CDA}" type="pres">
      <dgm:prSet presAssocID="{B28AA5C0-47CC-44B8-891F-723540425A4F}" presName="composite" presStyleCnt="0"/>
      <dgm:spPr/>
    </dgm:pt>
    <dgm:pt modelId="{E813763F-28FE-4017-90A4-1853B01EC7B8}" type="pres">
      <dgm:prSet presAssocID="{B28AA5C0-47CC-44B8-891F-723540425A4F}" presName="bgChev" presStyleLbl="node1" presStyleIdx="0" presStyleCnt="3"/>
      <dgm:spPr/>
    </dgm:pt>
    <dgm:pt modelId="{C041D810-D960-45A3-BFAD-AEE3DC546CDC}" type="pres">
      <dgm:prSet presAssocID="{B28AA5C0-47CC-44B8-891F-723540425A4F}" presName="txNode" presStyleLbl="fgAcc1" presStyleIdx="0" presStyleCnt="3">
        <dgm:presLayoutVars>
          <dgm:bulletEnabled val="1"/>
        </dgm:presLayoutVars>
      </dgm:prSet>
      <dgm:spPr/>
      <dgm:t>
        <a:bodyPr/>
        <a:lstStyle/>
        <a:p>
          <a:endParaRPr lang="en-US"/>
        </a:p>
      </dgm:t>
    </dgm:pt>
    <dgm:pt modelId="{703C9379-9733-4044-9D8D-0D234855A7CB}" type="pres">
      <dgm:prSet presAssocID="{246E8415-1DE0-4839-9464-DFA590B28BE5}" presName="compositeSpace" presStyleCnt="0"/>
      <dgm:spPr/>
    </dgm:pt>
    <dgm:pt modelId="{A40B9354-CA77-4437-BACD-533EA2E8DF0D}" type="pres">
      <dgm:prSet presAssocID="{567CBD52-437B-4187-93B3-23A0FE6D93EF}" presName="composite" presStyleCnt="0"/>
      <dgm:spPr/>
    </dgm:pt>
    <dgm:pt modelId="{7E2A9117-D48A-4B26-A348-D5D1609CAEB3}" type="pres">
      <dgm:prSet presAssocID="{567CBD52-437B-4187-93B3-23A0FE6D93EF}" presName="bgChev" presStyleLbl="node1" presStyleIdx="1" presStyleCnt="3"/>
      <dgm:spPr/>
    </dgm:pt>
    <dgm:pt modelId="{3422F997-E8B9-4FB2-B710-0D421398D935}" type="pres">
      <dgm:prSet presAssocID="{567CBD52-437B-4187-93B3-23A0FE6D93EF}" presName="txNode" presStyleLbl="fgAcc1" presStyleIdx="1" presStyleCnt="3">
        <dgm:presLayoutVars>
          <dgm:bulletEnabled val="1"/>
        </dgm:presLayoutVars>
      </dgm:prSet>
      <dgm:spPr/>
      <dgm:t>
        <a:bodyPr/>
        <a:lstStyle/>
        <a:p>
          <a:endParaRPr lang="en-US"/>
        </a:p>
      </dgm:t>
    </dgm:pt>
    <dgm:pt modelId="{FABC4772-C441-476B-A2CB-6B08414E1DA1}" type="pres">
      <dgm:prSet presAssocID="{E5F156CE-E9BF-4428-A681-1B4DA528878B}" presName="compositeSpace" presStyleCnt="0"/>
      <dgm:spPr/>
    </dgm:pt>
    <dgm:pt modelId="{EC857772-462C-4D51-AA92-628684C243D1}" type="pres">
      <dgm:prSet presAssocID="{32373397-FF4E-4EC5-8724-DA3FFAC2881F}" presName="composite" presStyleCnt="0"/>
      <dgm:spPr/>
    </dgm:pt>
    <dgm:pt modelId="{E3E4DA23-BAB2-4B4D-A4D7-6A24ADAEEF95}" type="pres">
      <dgm:prSet presAssocID="{32373397-FF4E-4EC5-8724-DA3FFAC2881F}" presName="bgChev" presStyleLbl="node1" presStyleIdx="2" presStyleCnt="3"/>
      <dgm:spPr/>
    </dgm:pt>
    <dgm:pt modelId="{481DFB52-E1F6-47A2-83A3-4420357D79CA}" type="pres">
      <dgm:prSet presAssocID="{32373397-FF4E-4EC5-8724-DA3FFAC2881F}" presName="txNode" presStyleLbl="fgAcc1" presStyleIdx="2" presStyleCnt="3">
        <dgm:presLayoutVars>
          <dgm:bulletEnabled val="1"/>
        </dgm:presLayoutVars>
      </dgm:prSet>
      <dgm:spPr/>
      <dgm:t>
        <a:bodyPr/>
        <a:lstStyle/>
        <a:p>
          <a:endParaRPr lang="en-US"/>
        </a:p>
      </dgm:t>
    </dgm:pt>
  </dgm:ptLst>
  <dgm:cxnLst>
    <dgm:cxn modelId="{B69424AB-37BE-47F2-8C6D-7E9CDC383559}" type="presOf" srcId="{32373397-FF4E-4EC5-8724-DA3FFAC2881F}" destId="{481DFB52-E1F6-47A2-83A3-4420357D79CA}" srcOrd="0" destOrd="0" presId="urn:microsoft.com/office/officeart/2005/8/layout/chevronAccent+Icon"/>
    <dgm:cxn modelId="{1492A52E-9977-439A-9EF9-3F7D286B7EDE}" type="presOf" srcId="{567CBD52-437B-4187-93B3-23A0FE6D93EF}" destId="{3422F997-E8B9-4FB2-B710-0D421398D935}" srcOrd="0" destOrd="0" presId="urn:microsoft.com/office/officeart/2005/8/layout/chevronAccent+Icon"/>
    <dgm:cxn modelId="{CE5D661E-7C80-485B-A48E-D32D0F84023B}" srcId="{B4EE6832-E351-4BA5-8CD1-681C7E47A95B}" destId="{32373397-FF4E-4EC5-8724-DA3FFAC2881F}" srcOrd="2" destOrd="0" parTransId="{47FE7A8B-6FA6-429E-9F71-EC88AD6A9D5B}" sibTransId="{449FB8AC-53F1-4966-8C55-E78E31A61210}"/>
    <dgm:cxn modelId="{1C098EB7-A4F3-4E66-A9B1-E53279A4786D}" type="presOf" srcId="{B4EE6832-E351-4BA5-8CD1-681C7E47A95B}" destId="{9307F266-6ED1-46E6-9224-589913D47549}" srcOrd="0" destOrd="0" presId="urn:microsoft.com/office/officeart/2005/8/layout/chevronAccent+Icon"/>
    <dgm:cxn modelId="{F42AEB77-E85A-440F-807E-A0B0D3F57318}" srcId="{B4EE6832-E351-4BA5-8CD1-681C7E47A95B}" destId="{567CBD52-437B-4187-93B3-23A0FE6D93EF}" srcOrd="1" destOrd="0" parTransId="{2BD911E7-AF98-4EB6-91CE-E6CD70A6D842}" sibTransId="{E5F156CE-E9BF-4428-A681-1B4DA528878B}"/>
    <dgm:cxn modelId="{467F2FB2-A863-427F-9EA3-CBE3AC4A34A8}" type="presOf" srcId="{B28AA5C0-47CC-44B8-891F-723540425A4F}" destId="{C041D810-D960-45A3-BFAD-AEE3DC546CDC}" srcOrd="0" destOrd="0" presId="urn:microsoft.com/office/officeart/2005/8/layout/chevronAccent+Icon"/>
    <dgm:cxn modelId="{BA159F51-544D-4695-B5C4-2F1751844577}" srcId="{B4EE6832-E351-4BA5-8CD1-681C7E47A95B}" destId="{B28AA5C0-47CC-44B8-891F-723540425A4F}" srcOrd="0" destOrd="0" parTransId="{06FF9242-4F71-48CB-A4E4-A5733EBA5AEE}" sibTransId="{246E8415-1DE0-4839-9464-DFA590B28BE5}"/>
    <dgm:cxn modelId="{5C2C8E75-DB99-486B-B9CD-C062887E8991}" type="presParOf" srcId="{9307F266-6ED1-46E6-9224-589913D47549}" destId="{99502782-9C27-4C99-A8B0-E621F9491CDA}" srcOrd="0" destOrd="0" presId="urn:microsoft.com/office/officeart/2005/8/layout/chevronAccent+Icon"/>
    <dgm:cxn modelId="{B5A60C48-F12E-4FBF-AC63-AF2DDC222608}" type="presParOf" srcId="{99502782-9C27-4C99-A8B0-E621F9491CDA}" destId="{E813763F-28FE-4017-90A4-1853B01EC7B8}" srcOrd="0" destOrd="0" presId="urn:microsoft.com/office/officeart/2005/8/layout/chevronAccent+Icon"/>
    <dgm:cxn modelId="{B19771C3-C86F-401B-A4E3-F7308561DB9D}" type="presParOf" srcId="{99502782-9C27-4C99-A8B0-E621F9491CDA}" destId="{C041D810-D960-45A3-BFAD-AEE3DC546CDC}" srcOrd="1" destOrd="0" presId="urn:microsoft.com/office/officeart/2005/8/layout/chevronAccent+Icon"/>
    <dgm:cxn modelId="{B2F5CF24-205B-41E1-8EFA-9BC7791800D4}" type="presParOf" srcId="{9307F266-6ED1-46E6-9224-589913D47549}" destId="{703C9379-9733-4044-9D8D-0D234855A7CB}" srcOrd="1" destOrd="0" presId="urn:microsoft.com/office/officeart/2005/8/layout/chevronAccent+Icon"/>
    <dgm:cxn modelId="{82BCB763-685A-4E20-B453-6D161EE97B96}" type="presParOf" srcId="{9307F266-6ED1-46E6-9224-589913D47549}" destId="{A40B9354-CA77-4437-BACD-533EA2E8DF0D}" srcOrd="2" destOrd="0" presId="urn:microsoft.com/office/officeart/2005/8/layout/chevronAccent+Icon"/>
    <dgm:cxn modelId="{41FE62DF-9E7A-4CFD-9DAE-6C449C027B70}" type="presParOf" srcId="{A40B9354-CA77-4437-BACD-533EA2E8DF0D}" destId="{7E2A9117-D48A-4B26-A348-D5D1609CAEB3}" srcOrd="0" destOrd="0" presId="urn:microsoft.com/office/officeart/2005/8/layout/chevronAccent+Icon"/>
    <dgm:cxn modelId="{E2A0D5E3-1CAA-4660-BB46-18E0C50DADA8}" type="presParOf" srcId="{A40B9354-CA77-4437-BACD-533EA2E8DF0D}" destId="{3422F997-E8B9-4FB2-B710-0D421398D935}" srcOrd="1" destOrd="0" presId="urn:microsoft.com/office/officeart/2005/8/layout/chevronAccent+Icon"/>
    <dgm:cxn modelId="{CA7FA2D1-117C-476F-AB21-EFE004570034}" type="presParOf" srcId="{9307F266-6ED1-46E6-9224-589913D47549}" destId="{FABC4772-C441-476B-A2CB-6B08414E1DA1}" srcOrd="3" destOrd="0" presId="urn:microsoft.com/office/officeart/2005/8/layout/chevronAccent+Icon"/>
    <dgm:cxn modelId="{26509694-46C6-4371-AC56-ACE9337A44A6}" type="presParOf" srcId="{9307F266-6ED1-46E6-9224-589913D47549}" destId="{EC857772-462C-4D51-AA92-628684C243D1}" srcOrd="4" destOrd="0" presId="urn:microsoft.com/office/officeart/2005/8/layout/chevronAccent+Icon"/>
    <dgm:cxn modelId="{E5350CD4-AF05-4CF2-8748-5D773378CF78}" type="presParOf" srcId="{EC857772-462C-4D51-AA92-628684C243D1}" destId="{E3E4DA23-BAB2-4B4D-A4D7-6A24ADAEEF95}" srcOrd="0" destOrd="0" presId="urn:microsoft.com/office/officeart/2005/8/layout/chevronAccent+Icon"/>
    <dgm:cxn modelId="{6CB77A2E-FE4F-49E8-84D6-64987AD2D842}" type="presParOf" srcId="{EC857772-462C-4D51-AA92-628684C243D1}" destId="{481DFB52-E1F6-47A2-83A3-4420357D79C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442AC-B0BF-44BF-889D-BECB8B3559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PT"/>
        </a:p>
      </dgm:t>
    </dgm:pt>
    <dgm:pt modelId="{2C974329-0C88-4A4F-8311-45DDE1478957}">
      <dgm:prSet phldrT="[Text]"/>
      <dgm:spPr/>
      <dgm:t>
        <a:bodyPr/>
        <a:lstStyle/>
        <a:p>
          <a:r>
            <a:rPr lang="pt-PT" dirty="0"/>
            <a:t>Gestor</a:t>
          </a:r>
        </a:p>
      </dgm:t>
    </dgm:pt>
    <dgm:pt modelId="{94DB4198-1869-44BF-88DA-BCE70782DCE6}" type="parTrans" cxnId="{A0FF4C19-4F91-4C26-8F87-5759BA3DAE67}">
      <dgm:prSet/>
      <dgm:spPr/>
      <dgm:t>
        <a:bodyPr/>
        <a:lstStyle/>
        <a:p>
          <a:endParaRPr lang="pt-PT"/>
        </a:p>
      </dgm:t>
    </dgm:pt>
    <dgm:pt modelId="{FE468598-BE2A-4F5A-B4CD-418EAADE25A5}" type="sibTrans" cxnId="{A0FF4C19-4F91-4C26-8F87-5759BA3DAE67}">
      <dgm:prSet/>
      <dgm:spPr/>
      <dgm:t>
        <a:bodyPr/>
        <a:lstStyle/>
        <a:p>
          <a:endParaRPr lang="pt-PT"/>
        </a:p>
      </dgm:t>
    </dgm:pt>
    <dgm:pt modelId="{CAC44951-92F2-49D9-94AD-DA4A69B3716D}">
      <dgm:prSet phldrT="[Text]"/>
      <dgm:spPr/>
      <dgm:t>
        <a:bodyPr/>
        <a:lstStyle/>
        <a:p>
          <a:r>
            <a:rPr lang="pt-PT" dirty="0"/>
            <a:t>Empregado</a:t>
          </a:r>
        </a:p>
      </dgm:t>
    </dgm:pt>
    <dgm:pt modelId="{5580A948-0AC4-4BD5-8518-A2B7FBB819E7}" type="parTrans" cxnId="{B625407C-19FC-4988-97E9-5BDAC2AF292A}">
      <dgm:prSet/>
      <dgm:spPr/>
      <dgm:t>
        <a:bodyPr/>
        <a:lstStyle/>
        <a:p>
          <a:endParaRPr lang="pt-PT"/>
        </a:p>
      </dgm:t>
    </dgm:pt>
    <dgm:pt modelId="{0D68DDF4-8397-448B-BFB3-D526EEA767E8}" type="sibTrans" cxnId="{B625407C-19FC-4988-97E9-5BDAC2AF292A}">
      <dgm:prSet/>
      <dgm:spPr/>
      <dgm:t>
        <a:bodyPr/>
        <a:lstStyle/>
        <a:p>
          <a:endParaRPr lang="pt-PT"/>
        </a:p>
      </dgm:t>
    </dgm:pt>
    <dgm:pt modelId="{68260C6B-DE34-4604-8868-72176DDE4EE7}" type="pres">
      <dgm:prSet presAssocID="{0F6442AC-B0BF-44BF-889D-BECB8B3559F4}" presName="hierChild1" presStyleCnt="0">
        <dgm:presLayoutVars>
          <dgm:orgChart val="1"/>
          <dgm:chPref val="1"/>
          <dgm:dir/>
          <dgm:animOne val="branch"/>
          <dgm:animLvl val="lvl"/>
          <dgm:resizeHandles/>
        </dgm:presLayoutVars>
      </dgm:prSet>
      <dgm:spPr/>
      <dgm:t>
        <a:bodyPr/>
        <a:lstStyle/>
        <a:p>
          <a:endParaRPr lang="en-US"/>
        </a:p>
      </dgm:t>
    </dgm:pt>
    <dgm:pt modelId="{46BF4934-0A25-4450-802C-F7CBB409CDA1}" type="pres">
      <dgm:prSet presAssocID="{2C974329-0C88-4A4F-8311-45DDE1478957}" presName="hierRoot1" presStyleCnt="0">
        <dgm:presLayoutVars>
          <dgm:hierBranch val="init"/>
        </dgm:presLayoutVars>
      </dgm:prSet>
      <dgm:spPr/>
    </dgm:pt>
    <dgm:pt modelId="{D87242C6-8C45-4B5E-A5E9-5F7B4F4615EE}" type="pres">
      <dgm:prSet presAssocID="{2C974329-0C88-4A4F-8311-45DDE1478957}" presName="rootComposite1" presStyleCnt="0"/>
      <dgm:spPr/>
    </dgm:pt>
    <dgm:pt modelId="{3E5D84E1-FA9E-489A-8C33-AFCC188B5A0B}" type="pres">
      <dgm:prSet presAssocID="{2C974329-0C88-4A4F-8311-45DDE1478957}" presName="rootText1" presStyleLbl="node0" presStyleIdx="0" presStyleCnt="1">
        <dgm:presLayoutVars>
          <dgm:chPref val="3"/>
        </dgm:presLayoutVars>
      </dgm:prSet>
      <dgm:spPr/>
      <dgm:t>
        <a:bodyPr/>
        <a:lstStyle/>
        <a:p>
          <a:endParaRPr lang="en-US"/>
        </a:p>
      </dgm:t>
    </dgm:pt>
    <dgm:pt modelId="{B7D77FBC-6CAA-43C7-BF9B-5F7449D7A813}" type="pres">
      <dgm:prSet presAssocID="{2C974329-0C88-4A4F-8311-45DDE1478957}" presName="rootConnector1" presStyleLbl="node1" presStyleIdx="0" presStyleCnt="0"/>
      <dgm:spPr/>
      <dgm:t>
        <a:bodyPr/>
        <a:lstStyle/>
        <a:p>
          <a:endParaRPr lang="en-US"/>
        </a:p>
      </dgm:t>
    </dgm:pt>
    <dgm:pt modelId="{F2B8F74B-4773-4316-95E6-73B7A53BAF60}" type="pres">
      <dgm:prSet presAssocID="{2C974329-0C88-4A4F-8311-45DDE1478957}" presName="hierChild2" presStyleCnt="0"/>
      <dgm:spPr/>
    </dgm:pt>
    <dgm:pt modelId="{755AE6F7-869B-4402-B305-B5EB7C4DFA45}" type="pres">
      <dgm:prSet presAssocID="{5580A948-0AC4-4BD5-8518-A2B7FBB819E7}" presName="Name37" presStyleLbl="parChTrans1D2" presStyleIdx="0" presStyleCnt="1"/>
      <dgm:spPr/>
      <dgm:t>
        <a:bodyPr/>
        <a:lstStyle/>
        <a:p>
          <a:endParaRPr lang="en-US"/>
        </a:p>
      </dgm:t>
    </dgm:pt>
    <dgm:pt modelId="{AC6A5F85-7DC9-4FC6-93DF-345468AD7FE0}" type="pres">
      <dgm:prSet presAssocID="{CAC44951-92F2-49D9-94AD-DA4A69B3716D}" presName="hierRoot2" presStyleCnt="0">
        <dgm:presLayoutVars>
          <dgm:hierBranch val="init"/>
        </dgm:presLayoutVars>
      </dgm:prSet>
      <dgm:spPr/>
    </dgm:pt>
    <dgm:pt modelId="{910291FC-2142-4F56-B292-610242412C6F}" type="pres">
      <dgm:prSet presAssocID="{CAC44951-92F2-49D9-94AD-DA4A69B3716D}" presName="rootComposite" presStyleCnt="0"/>
      <dgm:spPr/>
    </dgm:pt>
    <dgm:pt modelId="{6219DD3E-90A8-49E5-8AE9-81A29D667515}" type="pres">
      <dgm:prSet presAssocID="{CAC44951-92F2-49D9-94AD-DA4A69B3716D}" presName="rootText" presStyleLbl="node2" presStyleIdx="0" presStyleCnt="1">
        <dgm:presLayoutVars>
          <dgm:chPref val="3"/>
        </dgm:presLayoutVars>
      </dgm:prSet>
      <dgm:spPr/>
      <dgm:t>
        <a:bodyPr/>
        <a:lstStyle/>
        <a:p>
          <a:endParaRPr lang="en-US"/>
        </a:p>
      </dgm:t>
    </dgm:pt>
    <dgm:pt modelId="{7F6608B2-C18F-40B2-B6D4-6E95306963FF}" type="pres">
      <dgm:prSet presAssocID="{CAC44951-92F2-49D9-94AD-DA4A69B3716D}" presName="rootConnector" presStyleLbl="node2" presStyleIdx="0" presStyleCnt="1"/>
      <dgm:spPr/>
      <dgm:t>
        <a:bodyPr/>
        <a:lstStyle/>
        <a:p>
          <a:endParaRPr lang="en-US"/>
        </a:p>
      </dgm:t>
    </dgm:pt>
    <dgm:pt modelId="{032CA297-ED8F-49B4-BC4C-F47A97F72B1D}" type="pres">
      <dgm:prSet presAssocID="{CAC44951-92F2-49D9-94AD-DA4A69B3716D}" presName="hierChild4" presStyleCnt="0"/>
      <dgm:spPr/>
    </dgm:pt>
    <dgm:pt modelId="{FFB3733F-F7AF-4C5F-A379-ABA3238EA93D}" type="pres">
      <dgm:prSet presAssocID="{CAC44951-92F2-49D9-94AD-DA4A69B3716D}" presName="hierChild5" presStyleCnt="0"/>
      <dgm:spPr/>
    </dgm:pt>
    <dgm:pt modelId="{630F012A-FEC3-4EFC-86D1-32C16F9C0A81}" type="pres">
      <dgm:prSet presAssocID="{2C974329-0C88-4A4F-8311-45DDE1478957}" presName="hierChild3" presStyleCnt="0"/>
      <dgm:spPr/>
    </dgm:pt>
  </dgm:ptLst>
  <dgm:cxnLst>
    <dgm:cxn modelId="{A0FF4C19-4F91-4C26-8F87-5759BA3DAE67}" srcId="{0F6442AC-B0BF-44BF-889D-BECB8B3559F4}" destId="{2C974329-0C88-4A4F-8311-45DDE1478957}" srcOrd="0" destOrd="0" parTransId="{94DB4198-1869-44BF-88DA-BCE70782DCE6}" sibTransId="{FE468598-BE2A-4F5A-B4CD-418EAADE25A5}"/>
    <dgm:cxn modelId="{13F6ED23-7585-4890-BC13-FCD685FA8AA6}" type="presOf" srcId="{0F6442AC-B0BF-44BF-889D-BECB8B3559F4}" destId="{68260C6B-DE34-4604-8868-72176DDE4EE7}" srcOrd="0" destOrd="0" presId="urn:microsoft.com/office/officeart/2005/8/layout/orgChart1"/>
    <dgm:cxn modelId="{38359D54-1D3B-4545-9141-DE86127F507C}" type="presOf" srcId="{CAC44951-92F2-49D9-94AD-DA4A69B3716D}" destId="{7F6608B2-C18F-40B2-B6D4-6E95306963FF}" srcOrd="1" destOrd="0" presId="urn:microsoft.com/office/officeart/2005/8/layout/orgChart1"/>
    <dgm:cxn modelId="{97FDB86E-DC74-418B-8002-5333312B540F}" type="presOf" srcId="{5580A948-0AC4-4BD5-8518-A2B7FBB819E7}" destId="{755AE6F7-869B-4402-B305-B5EB7C4DFA45}" srcOrd="0" destOrd="0" presId="urn:microsoft.com/office/officeart/2005/8/layout/orgChart1"/>
    <dgm:cxn modelId="{B625407C-19FC-4988-97E9-5BDAC2AF292A}" srcId="{2C974329-0C88-4A4F-8311-45DDE1478957}" destId="{CAC44951-92F2-49D9-94AD-DA4A69B3716D}" srcOrd="0" destOrd="0" parTransId="{5580A948-0AC4-4BD5-8518-A2B7FBB819E7}" sibTransId="{0D68DDF4-8397-448B-BFB3-D526EEA767E8}"/>
    <dgm:cxn modelId="{3A3295F8-8F41-4721-BB41-63ADC6BE9437}" type="presOf" srcId="{2C974329-0C88-4A4F-8311-45DDE1478957}" destId="{B7D77FBC-6CAA-43C7-BF9B-5F7449D7A813}" srcOrd="1" destOrd="0" presId="urn:microsoft.com/office/officeart/2005/8/layout/orgChart1"/>
    <dgm:cxn modelId="{682A6FBF-7FE0-44A6-9EAC-5940D405C4BE}" type="presOf" srcId="{CAC44951-92F2-49D9-94AD-DA4A69B3716D}" destId="{6219DD3E-90A8-49E5-8AE9-81A29D667515}" srcOrd="0" destOrd="0" presId="urn:microsoft.com/office/officeart/2005/8/layout/orgChart1"/>
    <dgm:cxn modelId="{2C33265D-051E-4DEE-BC6E-2868E0115EF7}" type="presOf" srcId="{2C974329-0C88-4A4F-8311-45DDE1478957}" destId="{3E5D84E1-FA9E-489A-8C33-AFCC188B5A0B}" srcOrd="0" destOrd="0" presId="urn:microsoft.com/office/officeart/2005/8/layout/orgChart1"/>
    <dgm:cxn modelId="{67867985-5B64-4022-B5C6-0000EDFAF12F}" type="presParOf" srcId="{68260C6B-DE34-4604-8868-72176DDE4EE7}" destId="{46BF4934-0A25-4450-802C-F7CBB409CDA1}" srcOrd="0" destOrd="0" presId="urn:microsoft.com/office/officeart/2005/8/layout/orgChart1"/>
    <dgm:cxn modelId="{B5558860-CF09-42BA-8B16-4EF3994D13D5}" type="presParOf" srcId="{46BF4934-0A25-4450-802C-F7CBB409CDA1}" destId="{D87242C6-8C45-4B5E-A5E9-5F7B4F4615EE}" srcOrd="0" destOrd="0" presId="urn:microsoft.com/office/officeart/2005/8/layout/orgChart1"/>
    <dgm:cxn modelId="{6791D8AF-0252-4D99-88F6-901CB6C5111D}" type="presParOf" srcId="{D87242C6-8C45-4B5E-A5E9-5F7B4F4615EE}" destId="{3E5D84E1-FA9E-489A-8C33-AFCC188B5A0B}" srcOrd="0" destOrd="0" presId="urn:microsoft.com/office/officeart/2005/8/layout/orgChart1"/>
    <dgm:cxn modelId="{E7FD1BA0-6682-4541-A445-002B8DC10178}" type="presParOf" srcId="{D87242C6-8C45-4B5E-A5E9-5F7B4F4615EE}" destId="{B7D77FBC-6CAA-43C7-BF9B-5F7449D7A813}" srcOrd="1" destOrd="0" presId="urn:microsoft.com/office/officeart/2005/8/layout/orgChart1"/>
    <dgm:cxn modelId="{F2FFFBB6-35D4-44B1-A6BC-EA5AC18C8C63}" type="presParOf" srcId="{46BF4934-0A25-4450-802C-F7CBB409CDA1}" destId="{F2B8F74B-4773-4316-95E6-73B7A53BAF60}" srcOrd="1" destOrd="0" presId="urn:microsoft.com/office/officeart/2005/8/layout/orgChart1"/>
    <dgm:cxn modelId="{C4790EF1-7336-403F-8E3D-A2A7E960E332}" type="presParOf" srcId="{F2B8F74B-4773-4316-95E6-73B7A53BAF60}" destId="{755AE6F7-869B-4402-B305-B5EB7C4DFA45}" srcOrd="0" destOrd="0" presId="urn:microsoft.com/office/officeart/2005/8/layout/orgChart1"/>
    <dgm:cxn modelId="{C7518230-CEA7-4E7F-852B-59AEF11274A6}" type="presParOf" srcId="{F2B8F74B-4773-4316-95E6-73B7A53BAF60}" destId="{AC6A5F85-7DC9-4FC6-93DF-345468AD7FE0}" srcOrd="1" destOrd="0" presId="urn:microsoft.com/office/officeart/2005/8/layout/orgChart1"/>
    <dgm:cxn modelId="{305E0D22-6AEA-42C1-B25A-33DF2DC34B3D}" type="presParOf" srcId="{AC6A5F85-7DC9-4FC6-93DF-345468AD7FE0}" destId="{910291FC-2142-4F56-B292-610242412C6F}" srcOrd="0" destOrd="0" presId="urn:microsoft.com/office/officeart/2005/8/layout/orgChart1"/>
    <dgm:cxn modelId="{48B02B48-2600-4349-B950-614FDB907152}" type="presParOf" srcId="{910291FC-2142-4F56-B292-610242412C6F}" destId="{6219DD3E-90A8-49E5-8AE9-81A29D667515}" srcOrd="0" destOrd="0" presId="urn:microsoft.com/office/officeart/2005/8/layout/orgChart1"/>
    <dgm:cxn modelId="{A848D272-7681-4594-BD24-877B81E11892}" type="presParOf" srcId="{910291FC-2142-4F56-B292-610242412C6F}" destId="{7F6608B2-C18F-40B2-B6D4-6E95306963FF}" srcOrd="1" destOrd="0" presId="urn:microsoft.com/office/officeart/2005/8/layout/orgChart1"/>
    <dgm:cxn modelId="{9C33198C-A8B4-437C-8B42-3E5BF7E07740}" type="presParOf" srcId="{AC6A5F85-7DC9-4FC6-93DF-345468AD7FE0}" destId="{032CA297-ED8F-49B4-BC4C-F47A97F72B1D}" srcOrd="1" destOrd="0" presId="urn:microsoft.com/office/officeart/2005/8/layout/orgChart1"/>
    <dgm:cxn modelId="{C2FE5985-142B-49C2-B98E-24B3FA6D94F1}" type="presParOf" srcId="{AC6A5F85-7DC9-4FC6-93DF-345468AD7FE0}" destId="{FFB3733F-F7AF-4C5F-A379-ABA3238EA93D}" srcOrd="2" destOrd="0" presId="urn:microsoft.com/office/officeart/2005/8/layout/orgChart1"/>
    <dgm:cxn modelId="{45D65AF1-D0B4-422C-B6B7-A56135EB15EC}" type="presParOf" srcId="{46BF4934-0A25-4450-802C-F7CBB409CDA1}" destId="{630F012A-FEC3-4EFC-86D1-32C16F9C0A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97EDB-3B24-4FAE-BE73-33F3FE4539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PT"/>
        </a:p>
      </dgm:t>
    </dgm:pt>
    <dgm:pt modelId="{131F44BF-610E-41FD-9683-F5875CCE6DD4}">
      <dgm:prSet phldrT="[Text]"/>
      <dgm:spPr/>
      <dgm:t>
        <a:bodyPr/>
        <a:lstStyle/>
        <a:p>
          <a:r>
            <a:rPr lang="pt-PT" dirty="0"/>
            <a:t>Administração</a:t>
          </a:r>
        </a:p>
      </dgm:t>
    </dgm:pt>
    <dgm:pt modelId="{9052C387-D53C-4803-8D9E-C9AF782A43FA}" type="parTrans" cxnId="{24048DB9-0F1A-4595-8E01-DBCA3A1067AC}">
      <dgm:prSet/>
      <dgm:spPr/>
      <dgm:t>
        <a:bodyPr/>
        <a:lstStyle/>
        <a:p>
          <a:endParaRPr lang="pt-PT"/>
        </a:p>
      </dgm:t>
    </dgm:pt>
    <dgm:pt modelId="{DB6E0D82-8C7E-421C-9CED-20BAFBA6946F}" type="sibTrans" cxnId="{24048DB9-0F1A-4595-8E01-DBCA3A1067AC}">
      <dgm:prSet/>
      <dgm:spPr/>
      <dgm:t>
        <a:bodyPr/>
        <a:lstStyle/>
        <a:p>
          <a:endParaRPr lang="pt-PT"/>
        </a:p>
      </dgm:t>
    </dgm:pt>
    <dgm:pt modelId="{691C74D6-6957-47E0-8A57-CFB0971DFD56}">
      <dgm:prSet phldrT="[Text]"/>
      <dgm:spPr/>
      <dgm:t>
        <a:bodyPr/>
        <a:lstStyle/>
        <a:p>
          <a:r>
            <a:rPr lang="pt-PT" dirty="0"/>
            <a:t>Contabilidade</a:t>
          </a:r>
        </a:p>
      </dgm:t>
    </dgm:pt>
    <dgm:pt modelId="{996B9150-6A12-4D6E-8E1A-E01BC42C68B4}" type="parTrans" cxnId="{8BDB32F1-DAF5-43B3-AC4E-90024FC78CDB}">
      <dgm:prSet/>
      <dgm:spPr/>
      <dgm:t>
        <a:bodyPr/>
        <a:lstStyle/>
        <a:p>
          <a:endParaRPr lang="pt-PT"/>
        </a:p>
      </dgm:t>
    </dgm:pt>
    <dgm:pt modelId="{7A2B1A40-0FB1-4A24-8FAA-354D80BBA45D}" type="sibTrans" cxnId="{8BDB32F1-DAF5-43B3-AC4E-90024FC78CDB}">
      <dgm:prSet/>
      <dgm:spPr/>
      <dgm:t>
        <a:bodyPr/>
        <a:lstStyle/>
        <a:p>
          <a:endParaRPr lang="pt-PT"/>
        </a:p>
      </dgm:t>
    </dgm:pt>
    <dgm:pt modelId="{56D77871-0F44-4E73-82EF-531268BEDB36}">
      <dgm:prSet phldrT="[Text]"/>
      <dgm:spPr/>
      <dgm:t>
        <a:bodyPr/>
        <a:lstStyle/>
        <a:p>
          <a:r>
            <a:rPr lang="pt-PT" dirty="0"/>
            <a:t>Comercial</a:t>
          </a:r>
        </a:p>
      </dgm:t>
    </dgm:pt>
    <dgm:pt modelId="{AD03763F-1FC7-4B1C-8D13-013E30825337}" type="parTrans" cxnId="{FB6A54CA-D6E1-426D-9A01-C4918450C2D9}">
      <dgm:prSet/>
      <dgm:spPr/>
      <dgm:t>
        <a:bodyPr/>
        <a:lstStyle/>
        <a:p>
          <a:endParaRPr lang="pt-PT"/>
        </a:p>
      </dgm:t>
    </dgm:pt>
    <dgm:pt modelId="{A509DDB2-906F-455D-9AB8-79AF80EF5A2C}" type="sibTrans" cxnId="{FB6A54CA-D6E1-426D-9A01-C4918450C2D9}">
      <dgm:prSet/>
      <dgm:spPr/>
      <dgm:t>
        <a:bodyPr/>
        <a:lstStyle/>
        <a:p>
          <a:endParaRPr lang="pt-PT"/>
        </a:p>
      </dgm:t>
    </dgm:pt>
    <dgm:pt modelId="{C6245952-EE68-45DB-898A-C9CF44590897}">
      <dgm:prSet phldrT="[Text]"/>
      <dgm:spPr/>
      <dgm:t>
        <a:bodyPr/>
        <a:lstStyle/>
        <a:p>
          <a:r>
            <a:rPr lang="pt-PT" dirty="0"/>
            <a:t>Operações</a:t>
          </a:r>
        </a:p>
      </dgm:t>
    </dgm:pt>
    <dgm:pt modelId="{4AA4A9D4-A1CD-491F-86DF-4957B26100DC}" type="parTrans" cxnId="{EEBA5A76-6336-4B8B-A03F-08EC0A07EE48}">
      <dgm:prSet/>
      <dgm:spPr/>
      <dgm:t>
        <a:bodyPr/>
        <a:lstStyle/>
        <a:p>
          <a:endParaRPr lang="pt-PT"/>
        </a:p>
      </dgm:t>
    </dgm:pt>
    <dgm:pt modelId="{45751C88-C221-48CB-826C-F3B92387D1C0}" type="sibTrans" cxnId="{EEBA5A76-6336-4B8B-A03F-08EC0A07EE48}">
      <dgm:prSet/>
      <dgm:spPr/>
      <dgm:t>
        <a:bodyPr/>
        <a:lstStyle/>
        <a:p>
          <a:endParaRPr lang="pt-PT"/>
        </a:p>
      </dgm:t>
    </dgm:pt>
    <dgm:pt modelId="{52C462DD-8DA8-4AA1-B128-F742F801AAB7}" type="pres">
      <dgm:prSet presAssocID="{D2D97EDB-3B24-4FAE-BE73-33F3FE453929}" presName="hierChild1" presStyleCnt="0">
        <dgm:presLayoutVars>
          <dgm:orgChart val="1"/>
          <dgm:chPref val="1"/>
          <dgm:dir/>
          <dgm:animOne val="branch"/>
          <dgm:animLvl val="lvl"/>
          <dgm:resizeHandles/>
        </dgm:presLayoutVars>
      </dgm:prSet>
      <dgm:spPr/>
      <dgm:t>
        <a:bodyPr/>
        <a:lstStyle/>
        <a:p>
          <a:endParaRPr lang="en-US"/>
        </a:p>
      </dgm:t>
    </dgm:pt>
    <dgm:pt modelId="{014E6FC0-9DE6-43B3-9745-FB04E09B5B96}" type="pres">
      <dgm:prSet presAssocID="{131F44BF-610E-41FD-9683-F5875CCE6DD4}" presName="hierRoot1" presStyleCnt="0">
        <dgm:presLayoutVars>
          <dgm:hierBranch val="init"/>
        </dgm:presLayoutVars>
      </dgm:prSet>
      <dgm:spPr/>
    </dgm:pt>
    <dgm:pt modelId="{566B5FBF-8104-455B-BFD9-D6FC35585FB8}" type="pres">
      <dgm:prSet presAssocID="{131F44BF-610E-41FD-9683-F5875CCE6DD4}" presName="rootComposite1" presStyleCnt="0"/>
      <dgm:spPr/>
    </dgm:pt>
    <dgm:pt modelId="{CE491A2B-F88D-4DD6-9FA7-109BF18ED54E}" type="pres">
      <dgm:prSet presAssocID="{131F44BF-610E-41FD-9683-F5875CCE6DD4}" presName="rootText1" presStyleLbl="node0" presStyleIdx="0" presStyleCnt="1">
        <dgm:presLayoutVars>
          <dgm:chPref val="3"/>
        </dgm:presLayoutVars>
      </dgm:prSet>
      <dgm:spPr/>
      <dgm:t>
        <a:bodyPr/>
        <a:lstStyle/>
        <a:p>
          <a:endParaRPr lang="en-US"/>
        </a:p>
      </dgm:t>
    </dgm:pt>
    <dgm:pt modelId="{6DC8B0D8-53B3-4CFA-BB04-F3DC9D327465}" type="pres">
      <dgm:prSet presAssocID="{131F44BF-610E-41FD-9683-F5875CCE6DD4}" presName="rootConnector1" presStyleLbl="node1" presStyleIdx="0" presStyleCnt="0"/>
      <dgm:spPr/>
      <dgm:t>
        <a:bodyPr/>
        <a:lstStyle/>
        <a:p>
          <a:endParaRPr lang="en-US"/>
        </a:p>
      </dgm:t>
    </dgm:pt>
    <dgm:pt modelId="{EF958D74-9A35-4366-A8CC-7549B7ABDD42}" type="pres">
      <dgm:prSet presAssocID="{131F44BF-610E-41FD-9683-F5875CCE6DD4}" presName="hierChild2" presStyleCnt="0"/>
      <dgm:spPr/>
    </dgm:pt>
    <dgm:pt modelId="{CE6AA832-3F5D-4394-B1A9-B026A0520A8D}" type="pres">
      <dgm:prSet presAssocID="{996B9150-6A12-4D6E-8E1A-E01BC42C68B4}" presName="Name37" presStyleLbl="parChTrans1D2" presStyleIdx="0" presStyleCnt="3"/>
      <dgm:spPr/>
      <dgm:t>
        <a:bodyPr/>
        <a:lstStyle/>
        <a:p>
          <a:endParaRPr lang="en-US"/>
        </a:p>
      </dgm:t>
    </dgm:pt>
    <dgm:pt modelId="{FE9A8959-8358-4E0F-86B4-C153B389B2DA}" type="pres">
      <dgm:prSet presAssocID="{691C74D6-6957-47E0-8A57-CFB0971DFD56}" presName="hierRoot2" presStyleCnt="0">
        <dgm:presLayoutVars>
          <dgm:hierBranch val="init"/>
        </dgm:presLayoutVars>
      </dgm:prSet>
      <dgm:spPr/>
    </dgm:pt>
    <dgm:pt modelId="{752D9321-D559-4E30-9A8C-340CD8A1137E}" type="pres">
      <dgm:prSet presAssocID="{691C74D6-6957-47E0-8A57-CFB0971DFD56}" presName="rootComposite" presStyleCnt="0"/>
      <dgm:spPr/>
    </dgm:pt>
    <dgm:pt modelId="{45C8B44E-AD64-4239-907A-E3C59A17928A}" type="pres">
      <dgm:prSet presAssocID="{691C74D6-6957-47E0-8A57-CFB0971DFD56}" presName="rootText" presStyleLbl="node2" presStyleIdx="0" presStyleCnt="3">
        <dgm:presLayoutVars>
          <dgm:chPref val="3"/>
        </dgm:presLayoutVars>
      </dgm:prSet>
      <dgm:spPr/>
      <dgm:t>
        <a:bodyPr/>
        <a:lstStyle/>
        <a:p>
          <a:endParaRPr lang="en-US"/>
        </a:p>
      </dgm:t>
    </dgm:pt>
    <dgm:pt modelId="{3F6833CC-0648-4B19-AC64-059C1EE35ECB}" type="pres">
      <dgm:prSet presAssocID="{691C74D6-6957-47E0-8A57-CFB0971DFD56}" presName="rootConnector" presStyleLbl="node2" presStyleIdx="0" presStyleCnt="3"/>
      <dgm:spPr/>
      <dgm:t>
        <a:bodyPr/>
        <a:lstStyle/>
        <a:p>
          <a:endParaRPr lang="en-US"/>
        </a:p>
      </dgm:t>
    </dgm:pt>
    <dgm:pt modelId="{BE88CBFD-D362-40C8-B72B-B923DC9CA767}" type="pres">
      <dgm:prSet presAssocID="{691C74D6-6957-47E0-8A57-CFB0971DFD56}" presName="hierChild4" presStyleCnt="0"/>
      <dgm:spPr/>
    </dgm:pt>
    <dgm:pt modelId="{6EFDCCEF-558E-4DD6-9448-3DED13F1DAF4}" type="pres">
      <dgm:prSet presAssocID="{691C74D6-6957-47E0-8A57-CFB0971DFD56}" presName="hierChild5" presStyleCnt="0"/>
      <dgm:spPr/>
    </dgm:pt>
    <dgm:pt modelId="{872FBC68-D8EB-4DE7-8C24-D86C48B58827}" type="pres">
      <dgm:prSet presAssocID="{AD03763F-1FC7-4B1C-8D13-013E30825337}" presName="Name37" presStyleLbl="parChTrans1D2" presStyleIdx="1" presStyleCnt="3"/>
      <dgm:spPr/>
      <dgm:t>
        <a:bodyPr/>
        <a:lstStyle/>
        <a:p>
          <a:endParaRPr lang="en-US"/>
        </a:p>
      </dgm:t>
    </dgm:pt>
    <dgm:pt modelId="{C9F63B14-C9BE-49EB-A626-F3E7FC673374}" type="pres">
      <dgm:prSet presAssocID="{56D77871-0F44-4E73-82EF-531268BEDB36}" presName="hierRoot2" presStyleCnt="0">
        <dgm:presLayoutVars>
          <dgm:hierBranch val="init"/>
        </dgm:presLayoutVars>
      </dgm:prSet>
      <dgm:spPr/>
    </dgm:pt>
    <dgm:pt modelId="{E81AF311-10A4-4E09-A87F-EDF5E18DE54E}" type="pres">
      <dgm:prSet presAssocID="{56D77871-0F44-4E73-82EF-531268BEDB36}" presName="rootComposite" presStyleCnt="0"/>
      <dgm:spPr/>
    </dgm:pt>
    <dgm:pt modelId="{42BDF3CD-01B9-45F2-9585-C5C1069F1432}" type="pres">
      <dgm:prSet presAssocID="{56D77871-0F44-4E73-82EF-531268BEDB36}" presName="rootText" presStyleLbl="node2" presStyleIdx="1" presStyleCnt="3">
        <dgm:presLayoutVars>
          <dgm:chPref val="3"/>
        </dgm:presLayoutVars>
      </dgm:prSet>
      <dgm:spPr/>
      <dgm:t>
        <a:bodyPr/>
        <a:lstStyle/>
        <a:p>
          <a:endParaRPr lang="en-US"/>
        </a:p>
      </dgm:t>
    </dgm:pt>
    <dgm:pt modelId="{BD35E6F2-A011-4537-8F4C-E4941FF20578}" type="pres">
      <dgm:prSet presAssocID="{56D77871-0F44-4E73-82EF-531268BEDB36}" presName="rootConnector" presStyleLbl="node2" presStyleIdx="1" presStyleCnt="3"/>
      <dgm:spPr/>
      <dgm:t>
        <a:bodyPr/>
        <a:lstStyle/>
        <a:p>
          <a:endParaRPr lang="en-US"/>
        </a:p>
      </dgm:t>
    </dgm:pt>
    <dgm:pt modelId="{02A03579-B083-4FE9-A6C6-AE41A0270459}" type="pres">
      <dgm:prSet presAssocID="{56D77871-0F44-4E73-82EF-531268BEDB36}" presName="hierChild4" presStyleCnt="0"/>
      <dgm:spPr/>
    </dgm:pt>
    <dgm:pt modelId="{C72BF473-1A7F-483B-8294-9DDB476C9CF3}" type="pres">
      <dgm:prSet presAssocID="{56D77871-0F44-4E73-82EF-531268BEDB36}" presName="hierChild5" presStyleCnt="0"/>
      <dgm:spPr/>
    </dgm:pt>
    <dgm:pt modelId="{4A175300-65C5-4DC5-8F72-B2BA0067B2F6}" type="pres">
      <dgm:prSet presAssocID="{4AA4A9D4-A1CD-491F-86DF-4957B26100DC}" presName="Name37" presStyleLbl="parChTrans1D2" presStyleIdx="2" presStyleCnt="3"/>
      <dgm:spPr/>
      <dgm:t>
        <a:bodyPr/>
        <a:lstStyle/>
        <a:p>
          <a:endParaRPr lang="en-US"/>
        </a:p>
      </dgm:t>
    </dgm:pt>
    <dgm:pt modelId="{0805C407-F59E-408E-ACDA-C02BAFB98DC4}" type="pres">
      <dgm:prSet presAssocID="{C6245952-EE68-45DB-898A-C9CF44590897}" presName="hierRoot2" presStyleCnt="0">
        <dgm:presLayoutVars>
          <dgm:hierBranch val="init"/>
        </dgm:presLayoutVars>
      </dgm:prSet>
      <dgm:spPr/>
    </dgm:pt>
    <dgm:pt modelId="{969E3E64-DBB3-4522-B189-4DD5B283D931}" type="pres">
      <dgm:prSet presAssocID="{C6245952-EE68-45DB-898A-C9CF44590897}" presName="rootComposite" presStyleCnt="0"/>
      <dgm:spPr/>
    </dgm:pt>
    <dgm:pt modelId="{B87F9ACC-C776-4D3D-8311-40E3BD9AA38C}" type="pres">
      <dgm:prSet presAssocID="{C6245952-EE68-45DB-898A-C9CF44590897}" presName="rootText" presStyleLbl="node2" presStyleIdx="2" presStyleCnt="3">
        <dgm:presLayoutVars>
          <dgm:chPref val="3"/>
        </dgm:presLayoutVars>
      </dgm:prSet>
      <dgm:spPr/>
      <dgm:t>
        <a:bodyPr/>
        <a:lstStyle/>
        <a:p>
          <a:endParaRPr lang="en-US"/>
        </a:p>
      </dgm:t>
    </dgm:pt>
    <dgm:pt modelId="{D2D11B56-5F8F-4744-966C-AB7E1E0887E4}" type="pres">
      <dgm:prSet presAssocID="{C6245952-EE68-45DB-898A-C9CF44590897}" presName="rootConnector" presStyleLbl="node2" presStyleIdx="2" presStyleCnt="3"/>
      <dgm:spPr/>
      <dgm:t>
        <a:bodyPr/>
        <a:lstStyle/>
        <a:p>
          <a:endParaRPr lang="en-US"/>
        </a:p>
      </dgm:t>
    </dgm:pt>
    <dgm:pt modelId="{0EF07A9D-5549-4681-9EA8-1A07EF896F7B}" type="pres">
      <dgm:prSet presAssocID="{C6245952-EE68-45DB-898A-C9CF44590897}" presName="hierChild4" presStyleCnt="0"/>
      <dgm:spPr/>
    </dgm:pt>
    <dgm:pt modelId="{72905EC1-35AD-4212-A562-CA153381ECC9}" type="pres">
      <dgm:prSet presAssocID="{C6245952-EE68-45DB-898A-C9CF44590897}" presName="hierChild5" presStyleCnt="0"/>
      <dgm:spPr/>
    </dgm:pt>
    <dgm:pt modelId="{973EEC08-B1FC-4825-BF78-F6115BC45F83}" type="pres">
      <dgm:prSet presAssocID="{131F44BF-610E-41FD-9683-F5875CCE6DD4}" presName="hierChild3" presStyleCnt="0"/>
      <dgm:spPr/>
    </dgm:pt>
  </dgm:ptLst>
  <dgm:cxnLst>
    <dgm:cxn modelId="{1BD571B5-99AE-45BB-AA9D-3762BB6AD0CC}" type="presOf" srcId="{56D77871-0F44-4E73-82EF-531268BEDB36}" destId="{42BDF3CD-01B9-45F2-9585-C5C1069F1432}" srcOrd="0" destOrd="0" presId="urn:microsoft.com/office/officeart/2005/8/layout/orgChart1"/>
    <dgm:cxn modelId="{F5BF26D1-A379-4152-8B2C-44BD06583F93}" type="presOf" srcId="{131F44BF-610E-41FD-9683-F5875CCE6DD4}" destId="{CE491A2B-F88D-4DD6-9FA7-109BF18ED54E}" srcOrd="0" destOrd="0" presId="urn:microsoft.com/office/officeart/2005/8/layout/orgChart1"/>
    <dgm:cxn modelId="{466EAE01-9802-42C7-BD5E-F829C44F3118}" type="presOf" srcId="{AD03763F-1FC7-4B1C-8D13-013E30825337}" destId="{872FBC68-D8EB-4DE7-8C24-D86C48B58827}" srcOrd="0" destOrd="0" presId="urn:microsoft.com/office/officeart/2005/8/layout/orgChart1"/>
    <dgm:cxn modelId="{FB6A54CA-D6E1-426D-9A01-C4918450C2D9}" srcId="{131F44BF-610E-41FD-9683-F5875CCE6DD4}" destId="{56D77871-0F44-4E73-82EF-531268BEDB36}" srcOrd="1" destOrd="0" parTransId="{AD03763F-1FC7-4B1C-8D13-013E30825337}" sibTransId="{A509DDB2-906F-455D-9AB8-79AF80EF5A2C}"/>
    <dgm:cxn modelId="{665C5529-295C-4DDC-960A-943D20607E78}" type="presOf" srcId="{56D77871-0F44-4E73-82EF-531268BEDB36}" destId="{BD35E6F2-A011-4537-8F4C-E4941FF20578}" srcOrd="1" destOrd="0" presId="urn:microsoft.com/office/officeart/2005/8/layout/orgChart1"/>
    <dgm:cxn modelId="{EEBA5A76-6336-4B8B-A03F-08EC0A07EE48}" srcId="{131F44BF-610E-41FD-9683-F5875CCE6DD4}" destId="{C6245952-EE68-45DB-898A-C9CF44590897}" srcOrd="2" destOrd="0" parTransId="{4AA4A9D4-A1CD-491F-86DF-4957B26100DC}" sibTransId="{45751C88-C221-48CB-826C-F3B92387D1C0}"/>
    <dgm:cxn modelId="{8BDB32F1-DAF5-43B3-AC4E-90024FC78CDB}" srcId="{131F44BF-610E-41FD-9683-F5875CCE6DD4}" destId="{691C74D6-6957-47E0-8A57-CFB0971DFD56}" srcOrd="0" destOrd="0" parTransId="{996B9150-6A12-4D6E-8E1A-E01BC42C68B4}" sibTransId="{7A2B1A40-0FB1-4A24-8FAA-354D80BBA45D}"/>
    <dgm:cxn modelId="{01CFD1AB-D057-44B9-8E51-1F2C3A8D520D}" type="presOf" srcId="{D2D97EDB-3B24-4FAE-BE73-33F3FE453929}" destId="{52C462DD-8DA8-4AA1-B128-F742F801AAB7}" srcOrd="0" destOrd="0" presId="urn:microsoft.com/office/officeart/2005/8/layout/orgChart1"/>
    <dgm:cxn modelId="{AF57A7C6-561E-4184-BDEB-0289BF98E905}" type="presOf" srcId="{996B9150-6A12-4D6E-8E1A-E01BC42C68B4}" destId="{CE6AA832-3F5D-4394-B1A9-B026A0520A8D}" srcOrd="0" destOrd="0" presId="urn:microsoft.com/office/officeart/2005/8/layout/orgChart1"/>
    <dgm:cxn modelId="{24048DB9-0F1A-4595-8E01-DBCA3A1067AC}" srcId="{D2D97EDB-3B24-4FAE-BE73-33F3FE453929}" destId="{131F44BF-610E-41FD-9683-F5875CCE6DD4}" srcOrd="0" destOrd="0" parTransId="{9052C387-D53C-4803-8D9E-C9AF782A43FA}" sibTransId="{DB6E0D82-8C7E-421C-9CED-20BAFBA6946F}"/>
    <dgm:cxn modelId="{DFA6714E-CFE9-4149-86CC-793AD3B9EC48}" type="presOf" srcId="{C6245952-EE68-45DB-898A-C9CF44590897}" destId="{B87F9ACC-C776-4D3D-8311-40E3BD9AA38C}" srcOrd="0" destOrd="0" presId="urn:microsoft.com/office/officeart/2005/8/layout/orgChart1"/>
    <dgm:cxn modelId="{7C35B8C3-368D-4445-897B-172575761385}" type="presOf" srcId="{131F44BF-610E-41FD-9683-F5875CCE6DD4}" destId="{6DC8B0D8-53B3-4CFA-BB04-F3DC9D327465}" srcOrd="1" destOrd="0" presId="urn:microsoft.com/office/officeart/2005/8/layout/orgChart1"/>
    <dgm:cxn modelId="{48E692C7-1CBC-4347-BE10-3AF04DC349DB}" type="presOf" srcId="{4AA4A9D4-A1CD-491F-86DF-4957B26100DC}" destId="{4A175300-65C5-4DC5-8F72-B2BA0067B2F6}" srcOrd="0" destOrd="0" presId="urn:microsoft.com/office/officeart/2005/8/layout/orgChart1"/>
    <dgm:cxn modelId="{159B6D92-7697-4F07-9A69-773772C31546}" type="presOf" srcId="{C6245952-EE68-45DB-898A-C9CF44590897}" destId="{D2D11B56-5F8F-4744-966C-AB7E1E0887E4}" srcOrd="1" destOrd="0" presId="urn:microsoft.com/office/officeart/2005/8/layout/orgChart1"/>
    <dgm:cxn modelId="{136C0650-296D-4941-A461-09B7676D1F21}" type="presOf" srcId="{691C74D6-6957-47E0-8A57-CFB0971DFD56}" destId="{3F6833CC-0648-4B19-AC64-059C1EE35ECB}" srcOrd="1" destOrd="0" presId="urn:microsoft.com/office/officeart/2005/8/layout/orgChart1"/>
    <dgm:cxn modelId="{303D5CED-264B-4898-90C4-F7CAA1B6C6F2}" type="presOf" srcId="{691C74D6-6957-47E0-8A57-CFB0971DFD56}" destId="{45C8B44E-AD64-4239-907A-E3C59A17928A}" srcOrd="0" destOrd="0" presId="urn:microsoft.com/office/officeart/2005/8/layout/orgChart1"/>
    <dgm:cxn modelId="{502628AD-02D7-4CA9-81C2-5314AD22A173}" type="presParOf" srcId="{52C462DD-8DA8-4AA1-B128-F742F801AAB7}" destId="{014E6FC0-9DE6-43B3-9745-FB04E09B5B96}" srcOrd="0" destOrd="0" presId="urn:microsoft.com/office/officeart/2005/8/layout/orgChart1"/>
    <dgm:cxn modelId="{FF22754D-D6F7-4692-88D9-9B57A00E33D9}" type="presParOf" srcId="{014E6FC0-9DE6-43B3-9745-FB04E09B5B96}" destId="{566B5FBF-8104-455B-BFD9-D6FC35585FB8}" srcOrd="0" destOrd="0" presId="urn:microsoft.com/office/officeart/2005/8/layout/orgChart1"/>
    <dgm:cxn modelId="{F1C77D0B-28A4-4A5E-AA70-CA443F23DCC6}" type="presParOf" srcId="{566B5FBF-8104-455B-BFD9-D6FC35585FB8}" destId="{CE491A2B-F88D-4DD6-9FA7-109BF18ED54E}" srcOrd="0" destOrd="0" presId="urn:microsoft.com/office/officeart/2005/8/layout/orgChart1"/>
    <dgm:cxn modelId="{55947DCC-8AE2-46C3-A507-C7C96E45D11B}" type="presParOf" srcId="{566B5FBF-8104-455B-BFD9-D6FC35585FB8}" destId="{6DC8B0D8-53B3-4CFA-BB04-F3DC9D327465}" srcOrd="1" destOrd="0" presId="urn:microsoft.com/office/officeart/2005/8/layout/orgChart1"/>
    <dgm:cxn modelId="{3BA20D54-B5B0-458C-8A51-CB0B851C36FF}" type="presParOf" srcId="{014E6FC0-9DE6-43B3-9745-FB04E09B5B96}" destId="{EF958D74-9A35-4366-A8CC-7549B7ABDD42}" srcOrd="1" destOrd="0" presId="urn:microsoft.com/office/officeart/2005/8/layout/orgChart1"/>
    <dgm:cxn modelId="{4449FCFE-FF3B-48D4-8CD1-112F85D14CE3}" type="presParOf" srcId="{EF958D74-9A35-4366-A8CC-7549B7ABDD42}" destId="{CE6AA832-3F5D-4394-B1A9-B026A0520A8D}" srcOrd="0" destOrd="0" presId="urn:microsoft.com/office/officeart/2005/8/layout/orgChart1"/>
    <dgm:cxn modelId="{33AB4610-3812-43FA-8741-8FAFAEA11E8D}" type="presParOf" srcId="{EF958D74-9A35-4366-A8CC-7549B7ABDD42}" destId="{FE9A8959-8358-4E0F-86B4-C153B389B2DA}" srcOrd="1" destOrd="0" presId="urn:microsoft.com/office/officeart/2005/8/layout/orgChart1"/>
    <dgm:cxn modelId="{04E095F6-16C7-4F73-8923-89B268C5A6C5}" type="presParOf" srcId="{FE9A8959-8358-4E0F-86B4-C153B389B2DA}" destId="{752D9321-D559-4E30-9A8C-340CD8A1137E}" srcOrd="0" destOrd="0" presId="urn:microsoft.com/office/officeart/2005/8/layout/orgChart1"/>
    <dgm:cxn modelId="{329193E6-42B4-41E0-8691-109D70B79E93}" type="presParOf" srcId="{752D9321-D559-4E30-9A8C-340CD8A1137E}" destId="{45C8B44E-AD64-4239-907A-E3C59A17928A}" srcOrd="0" destOrd="0" presId="urn:microsoft.com/office/officeart/2005/8/layout/orgChart1"/>
    <dgm:cxn modelId="{AA0B2ADB-1E92-4AB7-90ED-A46C410C42D3}" type="presParOf" srcId="{752D9321-D559-4E30-9A8C-340CD8A1137E}" destId="{3F6833CC-0648-4B19-AC64-059C1EE35ECB}" srcOrd="1" destOrd="0" presId="urn:microsoft.com/office/officeart/2005/8/layout/orgChart1"/>
    <dgm:cxn modelId="{D0C3792A-55A9-4C46-BED6-F5A9BB450466}" type="presParOf" srcId="{FE9A8959-8358-4E0F-86B4-C153B389B2DA}" destId="{BE88CBFD-D362-40C8-B72B-B923DC9CA767}" srcOrd="1" destOrd="0" presId="urn:microsoft.com/office/officeart/2005/8/layout/orgChart1"/>
    <dgm:cxn modelId="{4FD599B5-6A57-4FD6-84BF-541EE1E10499}" type="presParOf" srcId="{FE9A8959-8358-4E0F-86B4-C153B389B2DA}" destId="{6EFDCCEF-558E-4DD6-9448-3DED13F1DAF4}" srcOrd="2" destOrd="0" presId="urn:microsoft.com/office/officeart/2005/8/layout/orgChart1"/>
    <dgm:cxn modelId="{002EE48C-F871-406D-B5FC-12E42D331BF2}" type="presParOf" srcId="{EF958D74-9A35-4366-A8CC-7549B7ABDD42}" destId="{872FBC68-D8EB-4DE7-8C24-D86C48B58827}" srcOrd="2" destOrd="0" presId="urn:microsoft.com/office/officeart/2005/8/layout/orgChart1"/>
    <dgm:cxn modelId="{3949CC5B-C64D-46F0-BFE6-4A6BE9739DEE}" type="presParOf" srcId="{EF958D74-9A35-4366-A8CC-7549B7ABDD42}" destId="{C9F63B14-C9BE-49EB-A626-F3E7FC673374}" srcOrd="3" destOrd="0" presId="urn:microsoft.com/office/officeart/2005/8/layout/orgChart1"/>
    <dgm:cxn modelId="{6C315034-6D8B-4A35-8510-4FC2647990A0}" type="presParOf" srcId="{C9F63B14-C9BE-49EB-A626-F3E7FC673374}" destId="{E81AF311-10A4-4E09-A87F-EDF5E18DE54E}" srcOrd="0" destOrd="0" presId="urn:microsoft.com/office/officeart/2005/8/layout/orgChart1"/>
    <dgm:cxn modelId="{BC841E9E-2FFF-4A43-A40B-9B7838247889}" type="presParOf" srcId="{E81AF311-10A4-4E09-A87F-EDF5E18DE54E}" destId="{42BDF3CD-01B9-45F2-9585-C5C1069F1432}" srcOrd="0" destOrd="0" presId="urn:microsoft.com/office/officeart/2005/8/layout/orgChart1"/>
    <dgm:cxn modelId="{2271D144-AAC2-4E68-85D4-F585D1462016}" type="presParOf" srcId="{E81AF311-10A4-4E09-A87F-EDF5E18DE54E}" destId="{BD35E6F2-A011-4537-8F4C-E4941FF20578}" srcOrd="1" destOrd="0" presId="urn:microsoft.com/office/officeart/2005/8/layout/orgChart1"/>
    <dgm:cxn modelId="{78ED1865-E9C2-48E4-81E8-28878168C0DB}" type="presParOf" srcId="{C9F63B14-C9BE-49EB-A626-F3E7FC673374}" destId="{02A03579-B083-4FE9-A6C6-AE41A0270459}" srcOrd="1" destOrd="0" presId="urn:microsoft.com/office/officeart/2005/8/layout/orgChart1"/>
    <dgm:cxn modelId="{BE6638CE-CE45-43C9-AB99-B25A3EC9ED7C}" type="presParOf" srcId="{C9F63B14-C9BE-49EB-A626-F3E7FC673374}" destId="{C72BF473-1A7F-483B-8294-9DDB476C9CF3}" srcOrd="2" destOrd="0" presId="urn:microsoft.com/office/officeart/2005/8/layout/orgChart1"/>
    <dgm:cxn modelId="{DD529CE8-5CB0-4C37-9719-F1F7C8C6A954}" type="presParOf" srcId="{EF958D74-9A35-4366-A8CC-7549B7ABDD42}" destId="{4A175300-65C5-4DC5-8F72-B2BA0067B2F6}" srcOrd="4" destOrd="0" presId="urn:microsoft.com/office/officeart/2005/8/layout/orgChart1"/>
    <dgm:cxn modelId="{51036EC8-B35F-49FD-832B-196890398BDD}" type="presParOf" srcId="{EF958D74-9A35-4366-A8CC-7549B7ABDD42}" destId="{0805C407-F59E-408E-ACDA-C02BAFB98DC4}" srcOrd="5" destOrd="0" presId="urn:microsoft.com/office/officeart/2005/8/layout/orgChart1"/>
    <dgm:cxn modelId="{BCA84DCC-9C0B-4380-B190-3F1EF7C017B8}" type="presParOf" srcId="{0805C407-F59E-408E-ACDA-C02BAFB98DC4}" destId="{969E3E64-DBB3-4522-B189-4DD5B283D931}" srcOrd="0" destOrd="0" presId="urn:microsoft.com/office/officeart/2005/8/layout/orgChart1"/>
    <dgm:cxn modelId="{2723E9EF-DD30-401F-8C53-21F81E9089CB}" type="presParOf" srcId="{969E3E64-DBB3-4522-B189-4DD5B283D931}" destId="{B87F9ACC-C776-4D3D-8311-40E3BD9AA38C}" srcOrd="0" destOrd="0" presId="urn:microsoft.com/office/officeart/2005/8/layout/orgChart1"/>
    <dgm:cxn modelId="{686E2A85-5921-44FF-80F3-A1CD36547210}" type="presParOf" srcId="{969E3E64-DBB3-4522-B189-4DD5B283D931}" destId="{D2D11B56-5F8F-4744-966C-AB7E1E0887E4}" srcOrd="1" destOrd="0" presId="urn:microsoft.com/office/officeart/2005/8/layout/orgChart1"/>
    <dgm:cxn modelId="{08CD4DBE-FD74-4A01-8762-0A00DBF7153F}" type="presParOf" srcId="{0805C407-F59E-408E-ACDA-C02BAFB98DC4}" destId="{0EF07A9D-5549-4681-9EA8-1A07EF896F7B}" srcOrd="1" destOrd="0" presId="urn:microsoft.com/office/officeart/2005/8/layout/orgChart1"/>
    <dgm:cxn modelId="{F6FAE536-7554-4162-A34B-1297407875A7}" type="presParOf" srcId="{0805C407-F59E-408E-ACDA-C02BAFB98DC4}" destId="{72905EC1-35AD-4212-A562-CA153381ECC9}" srcOrd="2" destOrd="0" presId="urn:microsoft.com/office/officeart/2005/8/layout/orgChart1"/>
    <dgm:cxn modelId="{7C02AD19-1D37-4282-8704-A543F951E6B6}" type="presParOf" srcId="{014E6FC0-9DE6-43B3-9745-FB04E09B5B96}" destId="{973EEC08-B1FC-4825-BF78-F6115BC45F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FAC6-DA92-4058-8D1E-B40E3C4E8571}">
      <dsp:nvSpPr>
        <dsp:cNvPr id="0" name=""/>
        <dsp:cNvSpPr/>
      </dsp:nvSpPr>
      <dsp:spPr>
        <a:xfrm>
          <a:off x="0" y="440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53496-6E77-48A0-8B24-B56C9C565B6D}">
      <dsp:nvSpPr>
        <dsp:cNvPr id="0" name=""/>
        <dsp:cNvSpPr/>
      </dsp:nvSpPr>
      <dsp:spPr>
        <a:xfrm>
          <a:off x="280727" y="71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Fundamentos básicos</a:t>
          </a:r>
        </a:p>
      </dsp:txBody>
      <dsp:txXfrm>
        <a:off x="316753" y="107523"/>
        <a:ext cx="3858136" cy="665948"/>
      </dsp:txXfrm>
    </dsp:sp>
    <dsp:sp modelId="{35DE6435-E5D0-4FC0-A28E-4D0E5C730D44}">
      <dsp:nvSpPr>
        <dsp:cNvPr id="0" name=""/>
        <dsp:cNvSpPr/>
      </dsp:nvSpPr>
      <dsp:spPr>
        <a:xfrm>
          <a:off x="0" y="1574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03D66-D2FD-4204-A2BE-F6975E9BA3B2}">
      <dsp:nvSpPr>
        <dsp:cNvPr id="0" name=""/>
        <dsp:cNvSpPr/>
      </dsp:nvSpPr>
      <dsp:spPr>
        <a:xfrm>
          <a:off x="280727" y="1205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Introdução à Gestão</a:t>
          </a:r>
        </a:p>
      </dsp:txBody>
      <dsp:txXfrm>
        <a:off x="316753" y="1241523"/>
        <a:ext cx="3858136" cy="665948"/>
      </dsp:txXfrm>
    </dsp:sp>
    <dsp:sp modelId="{EB6FFE3A-F416-4C2F-87C2-46731F889747}">
      <dsp:nvSpPr>
        <dsp:cNvPr id="0" name=""/>
        <dsp:cNvSpPr/>
      </dsp:nvSpPr>
      <dsp:spPr>
        <a:xfrm>
          <a:off x="0" y="2708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E1728-5672-4735-ADA0-EE432CAFB552}">
      <dsp:nvSpPr>
        <dsp:cNvPr id="0" name=""/>
        <dsp:cNvSpPr/>
      </dsp:nvSpPr>
      <dsp:spPr>
        <a:xfrm>
          <a:off x="280727" y="2339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Teorias de Gestão</a:t>
          </a:r>
        </a:p>
      </dsp:txBody>
      <dsp:txXfrm>
        <a:off x="316753" y="2375523"/>
        <a:ext cx="3858136" cy="665948"/>
      </dsp:txXfrm>
    </dsp:sp>
    <dsp:sp modelId="{0EB4FF79-3D85-455F-B450-6BD78875B8BE}">
      <dsp:nvSpPr>
        <dsp:cNvPr id="0" name=""/>
        <dsp:cNvSpPr/>
      </dsp:nvSpPr>
      <dsp:spPr>
        <a:xfrm>
          <a:off x="0" y="3842497"/>
          <a:ext cx="5614555" cy="630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38277-D519-4651-A5FB-75E60BEB95BF}">
      <dsp:nvSpPr>
        <dsp:cNvPr id="0" name=""/>
        <dsp:cNvSpPr/>
      </dsp:nvSpPr>
      <dsp:spPr>
        <a:xfrm>
          <a:off x="280727" y="3473497"/>
          <a:ext cx="3930188"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52" tIns="0" rIns="148552" bIns="0" numCol="1" spcCol="1270" anchor="ctr" anchorCtr="0">
          <a:noAutofit/>
        </a:bodyPr>
        <a:lstStyle/>
        <a:p>
          <a:pPr lvl="0" algn="l" defTabSz="1111250">
            <a:lnSpc>
              <a:spcPct val="90000"/>
            </a:lnSpc>
            <a:spcBef>
              <a:spcPct val="0"/>
            </a:spcBef>
            <a:spcAft>
              <a:spcPct val="35000"/>
            </a:spcAft>
          </a:pPr>
          <a:r>
            <a:rPr lang="pt-PT" sz="2500" kern="1200" dirty="0"/>
            <a:t>Gestão de Organizações</a:t>
          </a:r>
        </a:p>
      </dsp:txBody>
      <dsp:txXfrm>
        <a:off x="316753" y="3509523"/>
        <a:ext cx="3858136"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FAC6-DA92-4058-8D1E-B40E3C4E8571}">
      <dsp:nvSpPr>
        <dsp:cNvPr id="0" name=""/>
        <dsp:cNvSpPr/>
      </dsp:nvSpPr>
      <dsp:spPr>
        <a:xfrm>
          <a:off x="0" y="40659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53496-6E77-48A0-8B24-B56C9C565B6D}">
      <dsp:nvSpPr>
        <dsp:cNvPr id="0" name=""/>
        <dsp:cNvSpPr/>
      </dsp:nvSpPr>
      <dsp:spPr>
        <a:xfrm>
          <a:off x="1301327" y="12615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Introdução à Gestão de Projectos</a:t>
          </a:r>
        </a:p>
      </dsp:txBody>
      <dsp:txXfrm>
        <a:off x="1328707" y="153535"/>
        <a:ext cx="3588958" cy="506120"/>
      </dsp:txXfrm>
    </dsp:sp>
    <dsp:sp modelId="{35DE6435-E5D0-4FC0-A28E-4D0E5C730D44}">
      <dsp:nvSpPr>
        <dsp:cNvPr id="0" name=""/>
        <dsp:cNvSpPr/>
      </dsp:nvSpPr>
      <dsp:spPr>
        <a:xfrm>
          <a:off x="0" y="1268436"/>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103D66-D2FD-4204-A2BE-F6975E9BA3B2}">
      <dsp:nvSpPr>
        <dsp:cNvPr id="0" name=""/>
        <dsp:cNvSpPr/>
      </dsp:nvSpPr>
      <dsp:spPr>
        <a:xfrm>
          <a:off x="1301327" y="98799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Gestão do Escopo do Projecto</a:t>
          </a:r>
        </a:p>
      </dsp:txBody>
      <dsp:txXfrm>
        <a:off x="1328707" y="1015375"/>
        <a:ext cx="3588958" cy="506120"/>
      </dsp:txXfrm>
    </dsp:sp>
    <dsp:sp modelId="{EB6FFE3A-F416-4C2F-87C2-46731F889747}">
      <dsp:nvSpPr>
        <dsp:cNvPr id="0" name=""/>
        <dsp:cNvSpPr/>
      </dsp:nvSpPr>
      <dsp:spPr>
        <a:xfrm>
          <a:off x="0" y="2130276"/>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E1728-5672-4735-ADA0-EE432CAFB552}">
      <dsp:nvSpPr>
        <dsp:cNvPr id="0" name=""/>
        <dsp:cNvSpPr/>
      </dsp:nvSpPr>
      <dsp:spPr>
        <a:xfrm>
          <a:off x="1301327" y="1849836"/>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Projectos de Investimento</a:t>
          </a:r>
        </a:p>
      </dsp:txBody>
      <dsp:txXfrm>
        <a:off x="1328707" y="1877216"/>
        <a:ext cx="3588958" cy="506120"/>
      </dsp:txXfrm>
    </dsp:sp>
    <dsp:sp modelId="{0EB4FF79-3D85-455F-B450-6BD78875B8BE}">
      <dsp:nvSpPr>
        <dsp:cNvPr id="0" name=""/>
        <dsp:cNvSpPr/>
      </dsp:nvSpPr>
      <dsp:spPr>
        <a:xfrm>
          <a:off x="0" y="2992116"/>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38277-D519-4651-A5FB-75E60BEB95BF}">
      <dsp:nvSpPr>
        <dsp:cNvPr id="0" name=""/>
        <dsp:cNvSpPr/>
      </dsp:nvSpPr>
      <dsp:spPr>
        <a:xfrm>
          <a:off x="1301327" y="2711676"/>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Gestor e Equipe de Projectos</a:t>
          </a:r>
        </a:p>
      </dsp:txBody>
      <dsp:txXfrm>
        <a:off x="1328707" y="2739056"/>
        <a:ext cx="3588958" cy="506120"/>
      </dsp:txXfrm>
    </dsp:sp>
    <dsp:sp modelId="{FBFA829B-E83A-419D-8938-DD43B3D24AC2}">
      <dsp:nvSpPr>
        <dsp:cNvPr id="0" name=""/>
        <dsp:cNvSpPr/>
      </dsp:nvSpPr>
      <dsp:spPr>
        <a:xfrm>
          <a:off x="0" y="385395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39C089-A470-42D8-9A4F-917C234CE8A7}">
      <dsp:nvSpPr>
        <dsp:cNvPr id="0" name=""/>
        <dsp:cNvSpPr/>
      </dsp:nvSpPr>
      <dsp:spPr>
        <a:xfrm>
          <a:off x="1301327" y="3573516"/>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O Plano Global e Calendarização </a:t>
          </a:r>
        </a:p>
      </dsp:txBody>
      <dsp:txXfrm>
        <a:off x="1328707" y="3600896"/>
        <a:ext cx="3588958" cy="506120"/>
      </dsp:txXfrm>
    </dsp:sp>
    <dsp:sp modelId="{C6CCEEBE-F0D8-4B2D-95EB-CC5FFCFE2C63}">
      <dsp:nvSpPr>
        <dsp:cNvPr id="0" name=""/>
        <dsp:cNvSpPr/>
      </dsp:nvSpPr>
      <dsp:spPr>
        <a:xfrm>
          <a:off x="0" y="471579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53B1EE-05B7-4696-BAF8-8225251FCF2C}">
      <dsp:nvSpPr>
        <dsp:cNvPr id="0" name=""/>
        <dsp:cNvSpPr/>
      </dsp:nvSpPr>
      <dsp:spPr>
        <a:xfrm>
          <a:off x="1301327" y="443535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A Comunicação na GP</a:t>
          </a:r>
        </a:p>
      </dsp:txBody>
      <dsp:txXfrm>
        <a:off x="1328707" y="4462735"/>
        <a:ext cx="3588958" cy="506120"/>
      </dsp:txXfrm>
    </dsp:sp>
    <dsp:sp modelId="{FB9B0BC8-372E-4528-9FEB-A9F19D0499D1}">
      <dsp:nvSpPr>
        <dsp:cNvPr id="0" name=""/>
        <dsp:cNvSpPr/>
      </dsp:nvSpPr>
      <dsp:spPr>
        <a:xfrm>
          <a:off x="0" y="5577635"/>
          <a:ext cx="5205312"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E54F0-0537-49E5-92D5-7F86802462D3}">
      <dsp:nvSpPr>
        <dsp:cNvPr id="0" name=""/>
        <dsp:cNvSpPr/>
      </dsp:nvSpPr>
      <dsp:spPr>
        <a:xfrm>
          <a:off x="1301327" y="5297195"/>
          <a:ext cx="364371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724" tIns="0" rIns="137724" bIns="0" numCol="1" spcCol="1270" anchor="ctr" anchorCtr="0">
          <a:noAutofit/>
        </a:bodyPr>
        <a:lstStyle/>
        <a:p>
          <a:pPr lvl="0" algn="r" defTabSz="844550">
            <a:lnSpc>
              <a:spcPct val="90000"/>
            </a:lnSpc>
            <a:spcBef>
              <a:spcPct val="0"/>
            </a:spcBef>
            <a:spcAft>
              <a:spcPct val="35000"/>
            </a:spcAft>
          </a:pPr>
          <a:r>
            <a:rPr lang="pt-PT" sz="1900" kern="1200" dirty="0"/>
            <a:t>Gestão de Riscos do Projecto</a:t>
          </a:r>
        </a:p>
      </dsp:txBody>
      <dsp:txXfrm>
        <a:off x="1328707" y="5324575"/>
        <a:ext cx="3588958"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3763F-28FE-4017-90A4-1853B01EC7B8}">
      <dsp:nvSpPr>
        <dsp:cNvPr id="0" name=""/>
        <dsp:cNvSpPr/>
      </dsp:nvSpPr>
      <dsp:spPr>
        <a:xfrm>
          <a:off x="1257" y="1947069"/>
          <a:ext cx="3159643" cy="121962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1D810-D960-45A3-BFAD-AEE3DC546CDC}">
      <dsp:nvSpPr>
        <dsp:cNvPr id="0" name=""/>
        <dsp:cNvSpPr/>
      </dsp:nvSpPr>
      <dsp:spPr>
        <a:xfrm>
          <a:off x="843829" y="2251975"/>
          <a:ext cx="2668143" cy="1219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PT" sz="1700" kern="1200" dirty="0"/>
            <a:t>Organização</a:t>
          </a:r>
        </a:p>
      </dsp:txBody>
      <dsp:txXfrm>
        <a:off x="879551" y="2287697"/>
        <a:ext cx="2596699" cy="1148178"/>
      </dsp:txXfrm>
    </dsp:sp>
    <dsp:sp modelId="{7E2A9117-D48A-4B26-A348-D5D1609CAEB3}">
      <dsp:nvSpPr>
        <dsp:cNvPr id="0" name=""/>
        <dsp:cNvSpPr/>
      </dsp:nvSpPr>
      <dsp:spPr>
        <a:xfrm>
          <a:off x="3610272" y="1947069"/>
          <a:ext cx="3159643" cy="121962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2F997-E8B9-4FB2-B710-0D421398D935}">
      <dsp:nvSpPr>
        <dsp:cNvPr id="0" name=""/>
        <dsp:cNvSpPr/>
      </dsp:nvSpPr>
      <dsp:spPr>
        <a:xfrm>
          <a:off x="4452844" y="2251975"/>
          <a:ext cx="2668143" cy="1219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PT" sz="1700" b="0" i="1" kern="1200" dirty="0" err="1"/>
            <a:t>Organon</a:t>
          </a:r>
          <a:endParaRPr lang="pt-PT" sz="1700" kern="1200" dirty="0"/>
        </a:p>
      </dsp:txBody>
      <dsp:txXfrm>
        <a:off x="4488566" y="2287697"/>
        <a:ext cx="2596699" cy="1148178"/>
      </dsp:txXfrm>
    </dsp:sp>
    <dsp:sp modelId="{E3E4DA23-BAB2-4B4D-A4D7-6A24ADAEEF95}">
      <dsp:nvSpPr>
        <dsp:cNvPr id="0" name=""/>
        <dsp:cNvSpPr/>
      </dsp:nvSpPr>
      <dsp:spPr>
        <a:xfrm>
          <a:off x="7219288" y="1947069"/>
          <a:ext cx="3159643" cy="1219622"/>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DFB52-E1F6-47A2-83A3-4420357D79CA}">
      <dsp:nvSpPr>
        <dsp:cNvPr id="0" name=""/>
        <dsp:cNvSpPr/>
      </dsp:nvSpPr>
      <dsp:spPr>
        <a:xfrm>
          <a:off x="8061859" y="2251975"/>
          <a:ext cx="2668143" cy="12196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t-PT" sz="1700" b="0" i="0" kern="1200" dirty="0"/>
            <a:t>instrumento, utensílio, órgão, aquilo com que se trabalha</a:t>
          </a:r>
          <a:endParaRPr lang="pt-PT" sz="1700" kern="1200" dirty="0"/>
        </a:p>
      </dsp:txBody>
      <dsp:txXfrm>
        <a:off x="8097581" y="2287697"/>
        <a:ext cx="2596699" cy="1148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AE6F7-869B-4402-B305-B5EB7C4DFA45}">
      <dsp:nvSpPr>
        <dsp:cNvPr id="0" name=""/>
        <dsp:cNvSpPr/>
      </dsp:nvSpPr>
      <dsp:spPr>
        <a:xfrm>
          <a:off x="2855653" y="1115812"/>
          <a:ext cx="91440" cy="468568"/>
        </a:xfrm>
        <a:custGeom>
          <a:avLst/>
          <a:gdLst/>
          <a:ahLst/>
          <a:cxnLst/>
          <a:rect l="0" t="0" r="0" b="0"/>
          <a:pathLst>
            <a:path>
              <a:moveTo>
                <a:pt x="45720" y="0"/>
              </a:moveTo>
              <a:lnTo>
                <a:pt x="45720" y="46856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5D84E1-FA9E-489A-8C33-AFCC188B5A0B}">
      <dsp:nvSpPr>
        <dsp:cNvPr id="0" name=""/>
        <dsp:cNvSpPr/>
      </dsp:nvSpPr>
      <dsp:spPr>
        <a:xfrm>
          <a:off x="1785732" y="171"/>
          <a:ext cx="2231280" cy="1115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PT" sz="3100" kern="1200" dirty="0"/>
            <a:t>Gestor</a:t>
          </a:r>
        </a:p>
      </dsp:txBody>
      <dsp:txXfrm>
        <a:off x="1785732" y="171"/>
        <a:ext cx="2231280" cy="1115640"/>
      </dsp:txXfrm>
    </dsp:sp>
    <dsp:sp modelId="{6219DD3E-90A8-49E5-8AE9-81A29D667515}">
      <dsp:nvSpPr>
        <dsp:cNvPr id="0" name=""/>
        <dsp:cNvSpPr/>
      </dsp:nvSpPr>
      <dsp:spPr>
        <a:xfrm>
          <a:off x="1785732" y="1584380"/>
          <a:ext cx="2231280" cy="1115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PT" sz="3100" kern="1200" dirty="0"/>
            <a:t>Empregado</a:t>
          </a:r>
        </a:p>
      </dsp:txBody>
      <dsp:txXfrm>
        <a:off x="1785732" y="1584380"/>
        <a:ext cx="2231280" cy="1115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5300-65C5-4DC5-8F72-B2BA0067B2F6}">
      <dsp:nvSpPr>
        <dsp:cNvPr id="0" name=""/>
        <dsp:cNvSpPr/>
      </dsp:nvSpPr>
      <dsp:spPr>
        <a:xfrm>
          <a:off x="2768022" y="1428909"/>
          <a:ext cx="1958395" cy="339886"/>
        </a:xfrm>
        <a:custGeom>
          <a:avLst/>
          <a:gdLst/>
          <a:ahLst/>
          <a:cxnLst/>
          <a:rect l="0" t="0" r="0" b="0"/>
          <a:pathLst>
            <a:path>
              <a:moveTo>
                <a:pt x="0" y="0"/>
              </a:moveTo>
              <a:lnTo>
                <a:pt x="0" y="169943"/>
              </a:lnTo>
              <a:lnTo>
                <a:pt x="1958395" y="169943"/>
              </a:lnTo>
              <a:lnTo>
                <a:pt x="1958395" y="33988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FBC68-D8EB-4DE7-8C24-D86C48B58827}">
      <dsp:nvSpPr>
        <dsp:cNvPr id="0" name=""/>
        <dsp:cNvSpPr/>
      </dsp:nvSpPr>
      <dsp:spPr>
        <a:xfrm>
          <a:off x="2722302" y="1428909"/>
          <a:ext cx="91440" cy="339886"/>
        </a:xfrm>
        <a:custGeom>
          <a:avLst/>
          <a:gdLst/>
          <a:ahLst/>
          <a:cxnLst/>
          <a:rect l="0" t="0" r="0" b="0"/>
          <a:pathLst>
            <a:path>
              <a:moveTo>
                <a:pt x="45720" y="0"/>
              </a:moveTo>
              <a:lnTo>
                <a:pt x="45720" y="33988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AA832-3F5D-4394-B1A9-B026A0520A8D}">
      <dsp:nvSpPr>
        <dsp:cNvPr id="0" name=""/>
        <dsp:cNvSpPr/>
      </dsp:nvSpPr>
      <dsp:spPr>
        <a:xfrm>
          <a:off x="809626" y="1428909"/>
          <a:ext cx="1958395" cy="339886"/>
        </a:xfrm>
        <a:custGeom>
          <a:avLst/>
          <a:gdLst/>
          <a:ahLst/>
          <a:cxnLst/>
          <a:rect l="0" t="0" r="0" b="0"/>
          <a:pathLst>
            <a:path>
              <a:moveTo>
                <a:pt x="1958395" y="0"/>
              </a:moveTo>
              <a:lnTo>
                <a:pt x="1958395" y="169943"/>
              </a:lnTo>
              <a:lnTo>
                <a:pt x="0" y="169943"/>
              </a:lnTo>
              <a:lnTo>
                <a:pt x="0" y="33988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91A2B-F88D-4DD6-9FA7-109BF18ED54E}">
      <dsp:nvSpPr>
        <dsp:cNvPr id="0" name=""/>
        <dsp:cNvSpPr/>
      </dsp:nvSpPr>
      <dsp:spPr>
        <a:xfrm>
          <a:off x="1958767" y="619655"/>
          <a:ext cx="1618508" cy="809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PT" sz="1600" kern="1200" dirty="0"/>
            <a:t>Administração</a:t>
          </a:r>
        </a:p>
      </dsp:txBody>
      <dsp:txXfrm>
        <a:off x="1958767" y="619655"/>
        <a:ext cx="1618508" cy="809254"/>
      </dsp:txXfrm>
    </dsp:sp>
    <dsp:sp modelId="{45C8B44E-AD64-4239-907A-E3C59A17928A}">
      <dsp:nvSpPr>
        <dsp:cNvPr id="0" name=""/>
        <dsp:cNvSpPr/>
      </dsp:nvSpPr>
      <dsp:spPr>
        <a:xfrm>
          <a:off x="371" y="1768796"/>
          <a:ext cx="1618508" cy="809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PT" sz="1600" kern="1200" dirty="0"/>
            <a:t>Contabilidade</a:t>
          </a:r>
        </a:p>
      </dsp:txBody>
      <dsp:txXfrm>
        <a:off x="371" y="1768796"/>
        <a:ext cx="1618508" cy="809254"/>
      </dsp:txXfrm>
    </dsp:sp>
    <dsp:sp modelId="{42BDF3CD-01B9-45F2-9585-C5C1069F1432}">
      <dsp:nvSpPr>
        <dsp:cNvPr id="0" name=""/>
        <dsp:cNvSpPr/>
      </dsp:nvSpPr>
      <dsp:spPr>
        <a:xfrm>
          <a:off x="1958767" y="1768796"/>
          <a:ext cx="1618508" cy="809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PT" sz="1600" kern="1200" dirty="0"/>
            <a:t>Comercial</a:t>
          </a:r>
        </a:p>
      </dsp:txBody>
      <dsp:txXfrm>
        <a:off x="1958767" y="1768796"/>
        <a:ext cx="1618508" cy="809254"/>
      </dsp:txXfrm>
    </dsp:sp>
    <dsp:sp modelId="{B87F9ACC-C776-4D3D-8311-40E3BD9AA38C}">
      <dsp:nvSpPr>
        <dsp:cNvPr id="0" name=""/>
        <dsp:cNvSpPr/>
      </dsp:nvSpPr>
      <dsp:spPr>
        <a:xfrm>
          <a:off x="3917163" y="1768796"/>
          <a:ext cx="1618508" cy="809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PT" sz="1600" kern="1200" dirty="0"/>
            <a:t>Operações</a:t>
          </a:r>
        </a:p>
      </dsp:txBody>
      <dsp:txXfrm>
        <a:off x="3917163" y="1768796"/>
        <a:ext cx="1618508" cy="8092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4118" y="0"/>
            <a:ext cx="2879619" cy="497976"/>
          </a:xfrm>
          <a:prstGeom prst="rect">
            <a:avLst/>
          </a:prstGeom>
        </p:spPr>
        <p:txBody>
          <a:bodyPr vert="horz" lIns="91440" tIns="45720" rIns="91440" bIns="45720" rtlCol="0"/>
          <a:lstStyle>
            <a:lvl1pPr algn="r">
              <a:defRPr sz="1200"/>
            </a:lvl1pPr>
          </a:lstStyle>
          <a:p>
            <a:fld id="{6E9A4496-07CD-4377-9ADA-01FE4E27D127}" type="datetimeFigureOut">
              <a:rPr lang="en-US" smtClean="0"/>
              <a:t>7/29/2024</a:t>
            </a:fld>
            <a:endParaRPr lang="en-US"/>
          </a:p>
        </p:txBody>
      </p:sp>
      <p:sp>
        <p:nvSpPr>
          <p:cNvPr id="4" name="Footer Placeholder 3"/>
          <p:cNvSpPr>
            <a:spLocks noGrp="1"/>
          </p:cNvSpPr>
          <p:nvPr>
            <p:ph type="ftr" sz="quarter" idx="2"/>
          </p:nvPr>
        </p:nvSpPr>
        <p:spPr>
          <a:xfrm>
            <a:off x="0" y="9427076"/>
            <a:ext cx="2879619" cy="497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4118" y="9427076"/>
            <a:ext cx="2879619" cy="497975"/>
          </a:xfrm>
          <a:prstGeom prst="rect">
            <a:avLst/>
          </a:prstGeom>
        </p:spPr>
        <p:txBody>
          <a:bodyPr vert="horz" lIns="91440" tIns="45720" rIns="91440" bIns="45720" rtlCol="0" anchor="b"/>
          <a:lstStyle>
            <a:lvl1pPr algn="r">
              <a:defRPr sz="1200"/>
            </a:lvl1pPr>
          </a:lstStyle>
          <a:p>
            <a:fld id="{E5B968A8-28A1-47B5-8CCE-8848C97219E9}" type="slidenum">
              <a:rPr lang="en-US" smtClean="0"/>
              <a:t>‹#›</a:t>
            </a:fld>
            <a:endParaRPr lang="en-US"/>
          </a:p>
        </p:txBody>
      </p:sp>
    </p:spTree>
    <p:extLst>
      <p:ext uri="{BB962C8B-B14F-4D97-AF65-F5344CB8AC3E}">
        <p14:creationId xmlns:p14="http://schemas.microsoft.com/office/powerpoint/2010/main" val="1277776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536-2FF9-0FD7-FBF4-45D2B2C431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PT"/>
          </a:p>
        </p:txBody>
      </p:sp>
      <p:sp>
        <p:nvSpPr>
          <p:cNvPr id="3" name="Subtitle 2">
            <a:extLst>
              <a:ext uri="{FF2B5EF4-FFF2-40B4-BE49-F238E27FC236}">
                <a16:creationId xmlns:a16="http://schemas.microsoft.com/office/drawing/2014/main" id="{7418C5D0-FB87-C1AD-6590-757AA4536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Date Placeholder 3">
            <a:extLst>
              <a:ext uri="{FF2B5EF4-FFF2-40B4-BE49-F238E27FC236}">
                <a16:creationId xmlns:a16="http://schemas.microsoft.com/office/drawing/2014/main" id="{58D0C1B9-0AFE-0F7B-148F-6C07F0AF51FD}"/>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5" name="Footer Placeholder 4">
            <a:extLst>
              <a:ext uri="{FF2B5EF4-FFF2-40B4-BE49-F238E27FC236}">
                <a16:creationId xmlns:a16="http://schemas.microsoft.com/office/drawing/2014/main" id="{55DFCDBE-C512-B8DB-74E4-A75C9BDE31C7}"/>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D0AD6986-3149-397F-FC57-514188C628AA}"/>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168101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F365-9C53-AE04-0353-C167E1CDFFCA}"/>
              </a:ext>
            </a:extLst>
          </p:cNvPr>
          <p:cNvSpPr>
            <a:spLocks noGrp="1"/>
          </p:cNvSpPr>
          <p:nvPr>
            <p:ph type="title"/>
          </p:nvPr>
        </p:nvSpPr>
        <p:spPr/>
        <p:txBody>
          <a:bodyPr/>
          <a:lstStyle/>
          <a:p>
            <a:r>
              <a:rPr lang="en-US"/>
              <a:t>Click to edit Master title style</a:t>
            </a:r>
            <a:endParaRPr lang="pt-PT"/>
          </a:p>
        </p:txBody>
      </p:sp>
      <p:sp>
        <p:nvSpPr>
          <p:cNvPr id="3" name="Vertical Text Placeholder 2">
            <a:extLst>
              <a:ext uri="{FF2B5EF4-FFF2-40B4-BE49-F238E27FC236}">
                <a16:creationId xmlns:a16="http://schemas.microsoft.com/office/drawing/2014/main" id="{30DA2F6F-6776-B410-6F6C-34FEC138A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510AA55F-9FD8-F31C-DF36-BF0CB2AD8AAE}"/>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5" name="Footer Placeholder 4">
            <a:extLst>
              <a:ext uri="{FF2B5EF4-FFF2-40B4-BE49-F238E27FC236}">
                <a16:creationId xmlns:a16="http://schemas.microsoft.com/office/drawing/2014/main" id="{07BEC3EA-5B84-DC11-17AE-4A9D69BE126F}"/>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F1331893-A7A2-9A7C-2EB8-CF76A15AC7E6}"/>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423239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A40A43-8D3E-FF47-20D4-97D1C26D9F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PT"/>
          </a:p>
        </p:txBody>
      </p:sp>
      <p:sp>
        <p:nvSpPr>
          <p:cNvPr id="3" name="Vertical Text Placeholder 2">
            <a:extLst>
              <a:ext uri="{FF2B5EF4-FFF2-40B4-BE49-F238E27FC236}">
                <a16:creationId xmlns:a16="http://schemas.microsoft.com/office/drawing/2014/main" id="{981A8260-8241-DA99-8843-65E51BE8A9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6507ED65-E803-2115-DB8D-8CCC59476AB6}"/>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5" name="Footer Placeholder 4">
            <a:extLst>
              <a:ext uri="{FF2B5EF4-FFF2-40B4-BE49-F238E27FC236}">
                <a16:creationId xmlns:a16="http://schemas.microsoft.com/office/drawing/2014/main" id="{6B509109-866F-E543-594B-3FB61FA86790}"/>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501A442C-8590-7F4B-4FF9-765B3F9586CB}"/>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25317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1B9EF-A2BB-4FAD-8764-0CB6BEBE0CFB}"/>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id="{9DD6F0A0-DA55-8DB3-22EE-0428738BC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B0668F6D-1E34-4388-131A-05E363E8DC48}"/>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5" name="Footer Placeholder 4">
            <a:extLst>
              <a:ext uri="{FF2B5EF4-FFF2-40B4-BE49-F238E27FC236}">
                <a16:creationId xmlns:a16="http://schemas.microsoft.com/office/drawing/2014/main" id="{8D87ECD7-3737-AAC5-4178-F5EB36245D66}"/>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CCB0C094-DE2E-E5BD-11D8-2D0B93E8E8EF}"/>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56948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83DB-3C08-E7C7-C812-FFD8E7364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PT"/>
          </a:p>
        </p:txBody>
      </p:sp>
      <p:sp>
        <p:nvSpPr>
          <p:cNvPr id="3" name="Text Placeholder 2">
            <a:extLst>
              <a:ext uri="{FF2B5EF4-FFF2-40B4-BE49-F238E27FC236}">
                <a16:creationId xmlns:a16="http://schemas.microsoft.com/office/drawing/2014/main" id="{7293FADB-AA7D-A752-4096-C229BD0C2F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F69A7A-F095-4CE4-6807-FF3D3E01E5D9}"/>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5" name="Footer Placeholder 4">
            <a:extLst>
              <a:ext uri="{FF2B5EF4-FFF2-40B4-BE49-F238E27FC236}">
                <a16:creationId xmlns:a16="http://schemas.microsoft.com/office/drawing/2014/main" id="{53926675-DA61-7AA0-6B63-87F644B02FD3}"/>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4F4E6C7C-B036-0D93-ABD0-0E083A270F82}"/>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56413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A13B-18B6-C863-BB2A-379CEE5C1B1D}"/>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id="{A39D447F-6C8D-1F94-E3D6-BB753D3114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a:extLst>
              <a:ext uri="{FF2B5EF4-FFF2-40B4-BE49-F238E27FC236}">
                <a16:creationId xmlns:a16="http://schemas.microsoft.com/office/drawing/2014/main" id="{FD478A53-881B-5FA4-4699-6DAEB4FF7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a:extLst>
              <a:ext uri="{FF2B5EF4-FFF2-40B4-BE49-F238E27FC236}">
                <a16:creationId xmlns:a16="http://schemas.microsoft.com/office/drawing/2014/main" id="{1FFBA4EF-04A6-ACC7-350E-EE3E76559DBC}"/>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6" name="Footer Placeholder 5">
            <a:extLst>
              <a:ext uri="{FF2B5EF4-FFF2-40B4-BE49-F238E27FC236}">
                <a16:creationId xmlns:a16="http://schemas.microsoft.com/office/drawing/2014/main" id="{9A7B5CE0-1BC7-7221-B66E-354A2C80E6AD}"/>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19299A01-81C4-9A39-40D4-8ABE23D4E893}"/>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312416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5D9A-328D-8878-30ED-4407BD7CDDE0}"/>
              </a:ext>
            </a:extLst>
          </p:cNvPr>
          <p:cNvSpPr>
            <a:spLocks noGrp="1"/>
          </p:cNvSpPr>
          <p:nvPr>
            <p:ph type="title"/>
          </p:nvPr>
        </p:nvSpPr>
        <p:spPr>
          <a:xfrm>
            <a:off x="839788" y="365125"/>
            <a:ext cx="10515600" cy="1325563"/>
          </a:xfrm>
        </p:spPr>
        <p:txBody>
          <a:bodyPr/>
          <a:lstStyle/>
          <a:p>
            <a:r>
              <a:rPr lang="en-US"/>
              <a:t>Click to edit Master title style</a:t>
            </a:r>
            <a:endParaRPr lang="pt-PT"/>
          </a:p>
        </p:txBody>
      </p:sp>
      <p:sp>
        <p:nvSpPr>
          <p:cNvPr id="3" name="Text Placeholder 2">
            <a:extLst>
              <a:ext uri="{FF2B5EF4-FFF2-40B4-BE49-F238E27FC236}">
                <a16:creationId xmlns:a16="http://schemas.microsoft.com/office/drawing/2014/main" id="{E05700D3-0983-3DF9-7BDB-08B663C0C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B93E6-6006-9865-B093-09DBCCB26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a:extLst>
              <a:ext uri="{FF2B5EF4-FFF2-40B4-BE49-F238E27FC236}">
                <a16:creationId xmlns:a16="http://schemas.microsoft.com/office/drawing/2014/main" id="{A0486983-3480-3FBB-AC6B-8051AB4F6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6AD3E-9ADA-3731-ECA4-475ECA5B57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a:extLst>
              <a:ext uri="{FF2B5EF4-FFF2-40B4-BE49-F238E27FC236}">
                <a16:creationId xmlns:a16="http://schemas.microsoft.com/office/drawing/2014/main" id="{2DE07CFA-B1FE-5289-E0A2-5F4ACBAF380B}"/>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8" name="Footer Placeholder 7">
            <a:extLst>
              <a:ext uri="{FF2B5EF4-FFF2-40B4-BE49-F238E27FC236}">
                <a16:creationId xmlns:a16="http://schemas.microsoft.com/office/drawing/2014/main" id="{1EE48420-F429-0F75-88A3-E53FFEA1E719}"/>
              </a:ext>
            </a:extLst>
          </p:cNvPr>
          <p:cNvSpPr>
            <a:spLocks noGrp="1"/>
          </p:cNvSpPr>
          <p:nvPr>
            <p:ph type="ftr" sz="quarter" idx="11"/>
          </p:nvPr>
        </p:nvSpPr>
        <p:spPr/>
        <p:txBody>
          <a:bodyPr/>
          <a:lstStyle/>
          <a:p>
            <a:endParaRPr lang="pt-PT"/>
          </a:p>
        </p:txBody>
      </p:sp>
      <p:sp>
        <p:nvSpPr>
          <p:cNvPr id="9" name="Slide Number Placeholder 8">
            <a:extLst>
              <a:ext uri="{FF2B5EF4-FFF2-40B4-BE49-F238E27FC236}">
                <a16:creationId xmlns:a16="http://schemas.microsoft.com/office/drawing/2014/main" id="{802D1115-A4B9-C24B-BAE3-08A25E8EEB4B}"/>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409547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0CB6-689B-818C-B609-B0CB092F24C1}"/>
              </a:ext>
            </a:extLst>
          </p:cNvPr>
          <p:cNvSpPr>
            <a:spLocks noGrp="1"/>
          </p:cNvSpPr>
          <p:nvPr>
            <p:ph type="title"/>
          </p:nvPr>
        </p:nvSpPr>
        <p:spPr/>
        <p:txBody>
          <a:bodyPr/>
          <a:lstStyle/>
          <a:p>
            <a:r>
              <a:rPr lang="en-US"/>
              <a:t>Click to edit Master title style</a:t>
            </a:r>
            <a:endParaRPr lang="pt-PT"/>
          </a:p>
        </p:txBody>
      </p:sp>
      <p:sp>
        <p:nvSpPr>
          <p:cNvPr id="3" name="Date Placeholder 2">
            <a:extLst>
              <a:ext uri="{FF2B5EF4-FFF2-40B4-BE49-F238E27FC236}">
                <a16:creationId xmlns:a16="http://schemas.microsoft.com/office/drawing/2014/main" id="{F3DE244A-B318-E982-5E83-25C0A724102E}"/>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4" name="Footer Placeholder 3">
            <a:extLst>
              <a:ext uri="{FF2B5EF4-FFF2-40B4-BE49-F238E27FC236}">
                <a16:creationId xmlns:a16="http://schemas.microsoft.com/office/drawing/2014/main" id="{9C46F5DA-1DCE-9674-5E84-2A6896E9B64E}"/>
              </a:ext>
            </a:extLst>
          </p:cNvPr>
          <p:cNvSpPr>
            <a:spLocks noGrp="1"/>
          </p:cNvSpPr>
          <p:nvPr>
            <p:ph type="ftr" sz="quarter" idx="11"/>
          </p:nvPr>
        </p:nvSpPr>
        <p:spPr/>
        <p:txBody>
          <a:bodyPr/>
          <a:lstStyle/>
          <a:p>
            <a:endParaRPr lang="pt-PT"/>
          </a:p>
        </p:txBody>
      </p:sp>
      <p:sp>
        <p:nvSpPr>
          <p:cNvPr id="5" name="Slide Number Placeholder 4">
            <a:extLst>
              <a:ext uri="{FF2B5EF4-FFF2-40B4-BE49-F238E27FC236}">
                <a16:creationId xmlns:a16="http://schemas.microsoft.com/office/drawing/2014/main" id="{F256D7C2-6787-C4A4-ED52-A7D381F1C522}"/>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356179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CA31A-CD57-8580-0660-0B15192400D8}"/>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3" name="Footer Placeholder 2">
            <a:extLst>
              <a:ext uri="{FF2B5EF4-FFF2-40B4-BE49-F238E27FC236}">
                <a16:creationId xmlns:a16="http://schemas.microsoft.com/office/drawing/2014/main" id="{294D9A61-3BE3-CE3F-7BB5-BC1FD989D310}"/>
              </a:ext>
            </a:extLst>
          </p:cNvPr>
          <p:cNvSpPr>
            <a:spLocks noGrp="1"/>
          </p:cNvSpPr>
          <p:nvPr>
            <p:ph type="ftr" sz="quarter" idx="11"/>
          </p:nvPr>
        </p:nvSpPr>
        <p:spPr/>
        <p:txBody>
          <a:bodyPr/>
          <a:lstStyle/>
          <a:p>
            <a:endParaRPr lang="pt-PT"/>
          </a:p>
        </p:txBody>
      </p:sp>
      <p:sp>
        <p:nvSpPr>
          <p:cNvPr id="4" name="Slide Number Placeholder 3">
            <a:extLst>
              <a:ext uri="{FF2B5EF4-FFF2-40B4-BE49-F238E27FC236}">
                <a16:creationId xmlns:a16="http://schemas.microsoft.com/office/drawing/2014/main" id="{21C469CF-1381-667F-3BA6-DFAF576D3481}"/>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193352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C0D4-B9D3-DC8E-D34D-DF25B1E91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Content Placeholder 2">
            <a:extLst>
              <a:ext uri="{FF2B5EF4-FFF2-40B4-BE49-F238E27FC236}">
                <a16:creationId xmlns:a16="http://schemas.microsoft.com/office/drawing/2014/main" id="{C7FDCA90-E5B5-4302-139B-7C9C12C35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a:extLst>
              <a:ext uri="{FF2B5EF4-FFF2-40B4-BE49-F238E27FC236}">
                <a16:creationId xmlns:a16="http://schemas.microsoft.com/office/drawing/2014/main" id="{76213C9E-545F-A600-2B06-8763A7BEB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E0CD7-18AC-6976-B709-E3995C2AB367}"/>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6" name="Footer Placeholder 5">
            <a:extLst>
              <a:ext uri="{FF2B5EF4-FFF2-40B4-BE49-F238E27FC236}">
                <a16:creationId xmlns:a16="http://schemas.microsoft.com/office/drawing/2014/main" id="{5AD43C2B-4725-59C6-8811-BD427DDB3C5F}"/>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40239D0F-DE1A-74C5-84F3-F9E9037E5DF0}"/>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144392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F63A-137F-839C-869F-004D70319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Picture Placeholder 2">
            <a:extLst>
              <a:ext uri="{FF2B5EF4-FFF2-40B4-BE49-F238E27FC236}">
                <a16:creationId xmlns:a16="http://schemas.microsoft.com/office/drawing/2014/main" id="{074492A8-4E12-26E7-82EC-379FAB957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a:extLst>
              <a:ext uri="{FF2B5EF4-FFF2-40B4-BE49-F238E27FC236}">
                <a16:creationId xmlns:a16="http://schemas.microsoft.com/office/drawing/2014/main" id="{F8366613-87AB-3C65-6DFA-0E8958A85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F7DA0-B5E0-D9AC-7959-D42E4B74737D}"/>
              </a:ext>
            </a:extLst>
          </p:cNvPr>
          <p:cNvSpPr>
            <a:spLocks noGrp="1"/>
          </p:cNvSpPr>
          <p:nvPr>
            <p:ph type="dt" sz="half" idx="10"/>
          </p:nvPr>
        </p:nvSpPr>
        <p:spPr/>
        <p:txBody>
          <a:bodyPr/>
          <a:lstStyle/>
          <a:p>
            <a:fld id="{CCC680BA-672E-4BD8-96FD-F8FB09A74524}" type="datetimeFigureOut">
              <a:rPr lang="pt-PT" smtClean="0"/>
              <a:t>29/07/2024</a:t>
            </a:fld>
            <a:endParaRPr lang="pt-PT"/>
          </a:p>
        </p:txBody>
      </p:sp>
      <p:sp>
        <p:nvSpPr>
          <p:cNvPr id="6" name="Footer Placeholder 5">
            <a:extLst>
              <a:ext uri="{FF2B5EF4-FFF2-40B4-BE49-F238E27FC236}">
                <a16:creationId xmlns:a16="http://schemas.microsoft.com/office/drawing/2014/main" id="{69A6F2D2-C4E2-90BA-F761-B2D1ACA58672}"/>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61F2B8E4-A697-FFB4-A74D-F04CB72DC1F6}"/>
              </a:ext>
            </a:extLst>
          </p:cNvPr>
          <p:cNvSpPr>
            <a:spLocks noGrp="1"/>
          </p:cNvSpPr>
          <p:nvPr>
            <p:ph type="sldNum" sz="quarter" idx="12"/>
          </p:nvPr>
        </p:nvSpPr>
        <p:spPr/>
        <p:txBody>
          <a:bodyPr/>
          <a:lstStyle/>
          <a:p>
            <a:fld id="{9CE478AD-2375-4C1F-B6CF-E98F35284B48}" type="slidenum">
              <a:rPr lang="pt-PT" smtClean="0"/>
              <a:t>‹#›</a:t>
            </a:fld>
            <a:endParaRPr lang="pt-PT"/>
          </a:p>
        </p:txBody>
      </p:sp>
    </p:spTree>
    <p:extLst>
      <p:ext uri="{BB962C8B-B14F-4D97-AF65-F5344CB8AC3E}">
        <p14:creationId xmlns:p14="http://schemas.microsoft.com/office/powerpoint/2010/main" val="415005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401DD-A913-A000-4640-D63108C71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a:extLst>
              <a:ext uri="{FF2B5EF4-FFF2-40B4-BE49-F238E27FC236}">
                <a16:creationId xmlns:a16="http://schemas.microsoft.com/office/drawing/2014/main" id="{64C221EF-715C-2895-72F4-F471412DF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ED199255-D9F0-D3FF-9DDA-6C8DC0237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C680BA-672E-4BD8-96FD-F8FB09A74524}" type="datetimeFigureOut">
              <a:rPr lang="pt-PT" smtClean="0"/>
              <a:t>29/07/2024</a:t>
            </a:fld>
            <a:endParaRPr lang="pt-PT"/>
          </a:p>
        </p:txBody>
      </p:sp>
      <p:sp>
        <p:nvSpPr>
          <p:cNvPr id="5" name="Footer Placeholder 4">
            <a:extLst>
              <a:ext uri="{FF2B5EF4-FFF2-40B4-BE49-F238E27FC236}">
                <a16:creationId xmlns:a16="http://schemas.microsoft.com/office/drawing/2014/main" id="{EA6AB3CB-61BC-49E6-A762-3AC10A65D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Slide Number Placeholder 5">
            <a:extLst>
              <a:ext uri="{FF2B5EF4-FFF2-40B4-BE49-F238E27FC236}">
                <a16:creationId xmlns:a16="http://schemas.microsoft.com/office/drawing/2014/main" id="{1D9916D2-D510-2891-300B-1FF3147A9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E478AD-2375-4C1F-B6CF-E98F35284B48}" type="slidenum">
              <a:rPr lang="pt-PT" smtClean="0"/>
              <a:t>‹#›</a:t>
            </a:fld>
            <a:endParaRPr lang="pt-PT"/>
          </a:p>
        </p:txBody>
      </p:sp>
    </p:spTree>
    <p:extLst>
      <p:ext uri="{BB962C8B-B14F-4D97-AF65-F5344CB8AC3E}">
        <p14:creationId xmlns:p14="http://schemas.microsoft.com/office/powerpoint/2010/main" val="124395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7C6C-D6DA-EC9B-18F9-BB62D068EFEB}"/>
              </a:ext>
            </a:extLst>
          </p:cNvPr>
          <p:cNvSpPr>
            <a:spLocks noGrp="1"/>
          </p:cNvSpPr>
          <p:nvPr>
            <p:ph type="ctrTitle"/>
          </p:nvPr>
        </p:nvSpPr>
        <p:spPr>
          <a:xfrm>
            <a:off x="1984664" y="103751"/>
            <a:ext cx="10370127" cy="1028858"/>
          </a:xfrm>
        </p:spPr>
        <p:txBody>
          <a:bodyPr/>
          <a:lstStyle/>
          <a:p>
            <a:pPr algn="l"/>
            <a:r>
              <a:rPr lang="pt-PT" sz="1800" b="0" i="0" u="none" strike="noStrike" baseline="0" dirty="0">
                <a:solidFill>
                  <a:srgbClr val="000000"/>
                </a:solidFill>
                <a:latin typeface="Cambria" panose="02040503050406030204" pitchFamily="18" charset="0"/>
              </a:rPr>
              <a:t> </a:t>
            </a:r>
            <a:r>
              <a:rPr lang="pt-PT" sz="2900" b="1" i="0" u="none" strike="noStrike" baseline="0" dirty="0">
                <a:solidFill>
                  <a:srgbClr val="000000"/>
                </a:solidFill>
                <a:latin typeface="Cambria" panose="02040503050406030204" pitchFamily="18" charset="0"/>
              </a:rPr>
              <a:t>INSTITUTO SUPERIOR DE TRANSPORTES E COMUNICAÇÃO</a:t>
            </a:r>
            <a:endParaRPr lang="pt-PT" sz="2900" dirty="0"/>
          </a:p>
        </p:txBody>
      </p:sp>
      <p:pic>
        <p:nvPicPr>
          <p:cNvPr id="5" name="Picture 4">
            <a:extLst>
              <a:ext uri="{FF2B5EF4-FFF2-40B4-BE49-F238E27FC236}">
                <a16:creationId xmlns:a16="http://schemas.microsoft.com/office/drawing/2014/main" id="{C125879D-37A4-1790-17A7-B9959E259ECE}"/>
              </a:ext>
            </a:extLst>
          </p:cNvPr>
          <p:cNvPicPr>
            <a:picLocks noChangeAspect="1"/>
          </p:cNvPicPr>
          <p:nvPr/>
        </p:nvPicPr>
        <p:blipFill>
          <a:blip r:embed="rId2"/>
          <a:stretch>
            <a:fillRect/>
          </a:stretch>
        </p:blipFill>
        <p:spPr>
          <a:xfrm>
            <a:off x="0" y="344240"/>
            <a:ext cx="2060620" cy="953311"/>
          </a:xfrm>
          <a:prstGeom prst="rect">
            <a:avLst/>
          </a:prstGeom>
        </p:spPr>
      </p:pic>
      <p:sp>
        <p:nvSpPr>
          <p:cNvPr id="6" name="TextBox 5">
            <a:extLst>
              <a:ext uri="{FF2B5EF4-FFF2-40B4-BE49-F238E27FC236}">
                <a16:creationId xmlns:a16="http://schemas.microsoft.com/office/drawing/2014/main" id="{37A90A6B-76E0-A995-C616-5CE8B35F4EB2}"/>
              </a:ext>
            </a:extLst>
          </p:cNvPr>
          <p:cNvSpPr txBox="1"/>
          <p:nvPr/>
        </p:nvSpPr>
        <p:spPr>
          <a:xfrm>
            <a:off x="1984664" y="2847109"/>
            <a:ext cx="8884227" cy="954107"/>
          </a:xfrm>
          <a:prstGeom prst="rect">
            <a:avLst/>
          </a:prstGeom>
          <a:noFill/>
        </p:spPr>
        <p:txBody>
          <a:bodyPr wrap="square" rtlCol="0">
            <a:spAutoFit/>
          </a:bodyPr>
          <a:lstStyle/>
          <a:p>
            <a:pPr algn="ctr"/>
            <a:r>
              <a:rPr lang="pt-PT" sz="2800" b="1" i="0" u="none" strike="noStrike" baseline="0" dirty="0">
                <a:solidFill>
                  <a:srgbClr val="000000"/>
                </a:solidFill>
                <a:latin typeface="Cambria" panose="02040503050406030204" pitchFamily="18" charset="0"/>
              </a:rPr>
              <a:t>Departamento de Gestão, Economia e Finanças</a:t>
            </a:r>
            <a:br>
              <a:rPr lang="pt-PT" sz="2800" b="1" i="0" u="none" strike="noStrike" baseline="0" dirty="0">
                <a:solidFill>
                  <a:srgbClr val="000000"/>
                </a:solidFill>
                <a:latin typeface="Cambria" panose="02040503050406030204" pitchFamily="18" charset="0"/>
              </a:rPr>
            </a:br>
            <a:r>
              <a:rPr lang="pt-PT" sz="2800" b="1" i="0" u="none" strike="noStrike" baseline="0" dirty="0">
                <a:solidFill>
                  <a:srgbClr val="000000"/>
                </a:solidFill>
                <a:latin typeface="Cambria" panose="02040503050406030204" pitchFamily="18" charset="0"/>
              </a:rPr>
              <a:t>Disciplina: </a:t>
            </a:r>
            <a:r>
              <a:rPr lang="pt-PT" sz="2800" b="1" dirty="0">
                <a:solidFill>
                  <a:srgbClr val="000000"/>
                </a:solidFill>
                <a:latin typeface="Cambria" panose="02040503050406030204" pitchFamily="18" charset="0"/>
              </a:rPr>
              <a:t>Gestão de Empresas e de Projectos</a:t>
            </a:r>
            <a:endParaRPr lang="pt-PT" sz="2800" b="1" dirty="0"/>
          </a:p>
        </p:txBody>
      </p:sp>
    </p:spTree>
    <p:extLst>
      <p:ext uri="{BB962C8B-B14F-4D97-AF65-F5344CB8AC3E}">
        <p14:creationId xmlns:p14="http://schemas.microsoft.com/office/powerpoint/2010/main" val="3308929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3B-1169-4472-4356-B4C4656B0EA3}"/>
              </a:ext>
            </a:extLst>
          </p:cNvPr>
          <p:cNvSpPr>
            <a:spLocks noGrp="1"/>
          </p:cNvSpPr>
          <p:nvPr>
            <p:ph type="title"/>
          </p:nvPr>
        </p:nvSpPr>
        <p:spPr>
          <a:xfrm>
            <a:off x="519545" y="365125"/>
            <a:ext cx="11315700" cy="1325563"/>
          </a:xfrm>
        </p:spPr>
        <p:txBody>
          <a:bodyPr>
            <a:normAutofit fontScale="90000"/>
          </a:bodyPr>
          <a:lstStyle/>
          <a:p>
            <a:r>
              <a:rPr lang="pt-PT" altLang="pt-PT" sz="2800" b="1" dirty="0">
                <a:latin typeface="Lapidary333BT-Roman"/>
              </a:rPr>
              <a:t>“A sociedade moderna é uma sociedade de organizações” (ETZIONI, 1967a, p. 173).</a:t>
            </a:r>
            <a:r>
              <a:rPr lang="pt-PT" altLang="pt-PT" sz="4400" b="1" dirty="0">
                <a:latin typeface="Arial" panose="020B0604020202020204" pitchFamily="34" charset="0"/>
                <a:cs typeface="Arial" panose="020B0604020202020204" pitchFamily="34" charset="0"/>
              </a:rPr>
              <a:t/>
            </a:r>
            <a:br>
              <a:rPr lang="pt-PT" altLang="pt-PT" sz="4400" b="1" dirty="0">
                <a:latin typeface="Arial" panose="020B0604020202020204" pitchFamily="34" charset="0"/>
                <a:cs typeface="Arial" panose="020B0604020202020204" pitchFamily="34" charset="0"/>
              </a:rPr>
            </a:br>
            <a:endParaRPr lang="pt-PT" dirty="0"/>
          </a:p>
        </p:txBody>
      </p:sp>
      <p:pic>
        <p:nvPicPr>
          <p:cNvPr id="4" name="Content Placeholder 3" descr="Diagram&#10;&#10;Description automatically generated">
            <a:extLst>
              <a:ext uri="{FF2B5EF4-FFF2-40B4-BE49-F238E27FC236}">
                <a16:creationId xmlns:a16="http://schemas.microsoft.com/office/drawing/2014/main" id="{7CB83F01-F3D4-97A5-AFAE-0B9CDD8FCD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0720" y="1617023"/>
            <a:ext cx="6534844" cy="47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71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B08A-7FD5-92E3-1DC5-73BEBB866B30}"/>
              </a:ext>
            </a:extLst>
          </p:cNvPr>
          <p:cNvSpPr>
            <a:spLocks noGrp="1"/>
          </p:cNvSpPr>
          <p:nvPr>
            <p:ph type="title"/>
          </p:nvPr>
        </p:nvSpPr>
        <p:spPr>
          <a:xfrm>
            <a:off x="457200" y="290945"/>
            <a:ext cx="10515600" cy="1325563"/>
          </a:xfrm>
        </p:spPr>
        <p:txBody>
          <a:bodyPr/>
          <a:lstStyle/>
          <a:p>
            <a:r>
              <a:rPr lang="pt-PT" altLang="pt-PT" sz="3000" b="1" u="sng" dirty="0">
                <a:solidFill>
                  <a:schemeClr val="accent1">
                    <a:lumMod val="75000"/>
                  </a:schemeClr>
                </a:solidFill>
                <a:cs typeface="Arial" panose="020B0604020202020204" pitchFamily="34" charset="0"/>
              </a:rPr>
              <a:t>Porquê existem as organizações?</a:t>
            </a:r>
            <a:r>
              <a:rPr lang="pt-PT" altLang="pt-PT" sz="4400" b="1" u="sng" dirty="0">
                <a:solidFill>
                  <a:srgbClr val="0070C0"/>
                </a:solidFill>
                <a:latin typeface="Arial" panose="020B0604020202020204" pitchFamily="34" charset="0"/>
                <a:cs typeface="Arial" panose="020B0604020202020204" pitchFamily="34" charset="0"/>
              </a:rPr>
              <a:t/>
            </a:r>
            <a:br>
              <a:rPr lang="pt-PT" altLang="pt-PT" sz="4400" b="1" u="sng" dirty="0">
                <a:solidFill>
                  <a:srgbClr val="0070C0"/>
                </a:solidFill>
                <a:latin typeface="Arial" panose="020B0604020202020204" pitchFamily="34" charset="0"/>
                <a:cs typeface="Arial" panose="020B0604020202020204" pitchFamily="34" charset="0"/>
              </a:rPr>
            </a:br>
            <a:endParaRPr lang="pt-PT" dirty="0"/>
          </a:p>
        </p:txBody>
      </p:sp>
      <p:sp>
        <p:nvSpPr>
          <p:cNvPr id="3" name="Content Placeholder 2">
            <a:extLst>
              <a:ext uri="{FF2B5EF4-FFF2-40B4-BE49-F238E27FC236}">
                <a16:creationId xmlns:a16="http://schemas.microsoft.com/office/drawing/2014/main" id="{4EAD12F6-AF1A-D4DB-88B7-11CE7D239E90}"/>
              </a:ext>
            </a:extLst>
          </p:cNvPr>
          <p:cNvSpPr>
            <a:spLocks noGrp="1"/>
          </p:cNvSpPr>
          <p:nvPr>
            <p:ph idx="1"/>
          </p:nvPr>
        </p:nvSpPr>
        <p:spPr>
          <a:xfrm>
            <a:off x="457200" y="1049482"/>
            <a:ext cx="10896600" cy="5517573"/>
          </a:xfrm>
        </p:spPr>
        <p:txBody>
          <a:bodyPr>
            <a:normAutofit fontScale="85000" lnSpcReduction="10000"/>
          </a:bodyPr>
          <a:lstStyle/>
          <a:p>
            <a:pPr>
              <a:defRPr/>
            </a:pPr>
            <a:endParaRPr lang="pt-PT" altLang="pt-PT" sz="2800" dirty="0">
              <a:latin typeface="Arial" panose="020B0604020202020204" pitchFamily="34" charset="0"/>
              <a:cs typeface="Arial" panose="020B0604020202020204" pitchFamily="34" charset="0"/>
            </a:endParaRPr>
          </a:p>
          <a:p>
            <a:pPr marL="0" indent="0" algn="just">
              <a:buNone/>
              <a:defRPr/>
            </a:pPr>
            <a:r>
              <a:rPr lang="pt-PT" altLang="pt-PT" sz="2800" b="1" dirty="0">
                <a:latin typeface="Arial" panose="020B0604020202020204" pitchFamily="34" charset="0"/>
                <a:cs typeface="Arial" panose="020B0604020202020204" pitchFamily="34" charset="0"/>
              </a:rPr>
              <a:t>Razões sociais</a:t>
            </a:r>
            <a:r>
              <a:rPr lang="pt-PT" altLang="pt-PT" sz="28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As pessoas são seres sociais e necessitam de relacionamento para viver</a:t>
            </a:r>
          </a:p>
          <a:p>
            <a:pPr algn="just">
              <a:defRPr/>
            </a:pPr>
            <a:endParaRPr lang="pt-PT" altLang="pt-PT" sz="2800" dirty="0">
              <a:latin typeface="Arial" panose="020B0604020202020204" pitchFamily="34" charset="0"/>
              <a:cs typeface="Arial" panose="020B0604020202020204" pitchFamily="34" charset="0"/>
            </a:endParaRPr>
          </a:p>
          <a:p>
            <a:pPr marL="0" indent="0" algn="just">
              <a:buNone/>
              <a:defRPr/>
            </a:pPr>
            <a:r>
              <a:rPr lang="pt-PT" altLang="pt-PT" sz="2800" b="1" dirty="0">
                <a:latin typeface="Arial" panose="020B0604020202020204" pitchFamily="34" charset="0"/>
                <a:cs typeface="Arial" panose="020B0604020202020204" pitchFamily="34" charset="0"/>
              </a:rPr>
              <a:t>Razões materiais</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Aumento das habilidades- maior eficiência comparando ao trabalho solitário</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Compressão do tempo- redução do tempo para a realização de tarefas pelo esforço conjunto</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Acumulação de conhecimento- o conhecimento produzido pode ser acumulado e dividido com os outros</a:t>
            </a:r>
          </a:p>
          <a:p>
            <a:pPr algn="just">
              <a:defRPr/>
            </a:pPr>
            <a:endParaRPr lang="pt-PT" altLang="pt-PT" sz="2800" dirty="0">
              <a:latin typeface="Arial" panose="020B0604020202020204" pitchFamily="34" charset="0"/>
              <a:cs typeface="Arial" panose="020B0604020202020204" pitchFamily="34" charset="0"/>
            </a:endParaRPr>
          </a:p>
          <a:p>
            <a:pPr marL="0" indent="0" algn="just">
              <a:buNone/>
              <a:defRPr/>
            </a:pPr>
            <a:r>
              <a:rPr lang="pt-PT" altLang="pt-PT" sz="2800" b="1" dirty="0">
                <a:latin typeface="Arial" panose="020B0604020202020204" pitchFamily="34" charset="0"/>
                <a:cs typeface="Arial" panose="020B0604020202020204" pitchFamily="34" charset="0"/>
              </a:rPr>
              <a:t>Sinergia</a:t>
            </a:r>
          </a:p>
          <a:p>
            <a:pPr marL="342900" indent="-342900" algn="just">
              <a:buFont typeface="Arial" panose="020B0604020202020204" pitchFamily="34" charset="0"/>
              <a:buChar char="•"/>
              <a:defRPr/>
            </a:pPr>
            <a:r>
              <a:rPr lang="pt-PT" altLang="pt-PT" sz="2800" dirty="0">
                <a:latin typeface="Arial" panose="020B0604020202020204" pitchFamily="34" charset="0"/>
                <a:cs typeface="Arial" panose="020B0604020202020204" pitchFamily="34" charset="0"/>
              </a:rPr>
              <a:t>Mais do que uma simples soma das partes. Efeito multiplicador das actividades, resultados e produto final dos seus membros</a:t>
            </a:r>
          </a:p>
          <a:p>
            <a:endParaRPr lang="pt-PT" dirty="0"/>
          </a:p>
        </p:txBody>
      </p:sp>
    </p:spTree>
    <p:extLst>
      <p:ext uri="{BB962C8B-B14F-4D97-AF65-F5344CB8AC3E}">
        <p14:creationId xmlns:p14="http://schemas.microsoft.com/office/powerpoint/2010/main" val="185893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4220-69B6-E5CC-ACB3-0B2285BC8B7C}"/>
              </a:ext>
            </a:extLst>
          </p:cNvPr>
          <p:cNvSpPr>
            <a:spLocks noGrp="1"/>
          </p:cNvSpPr>
          <p:nvPr>
            <p:ph type="title"/>
          </p:nvPr>
        </p:nvSpPr>
        <p:spPr>
          <a:xfrm>
            <a:off x="329046" y="18255"/>
            <a:ext cx="10515600" cy="1325563"/>
          </a:xfrm>
        </p:spPr>
        <p:txBody>
          <a:bodyPr>
            <a:normAutofit/>
          </a:bodyPr>
          <a:lstStyle/>
          <a:p>
            <a:r>
              <a:rPr lang="pt-PT" altLang="pt-PT" sz="3000" b="1" u="sng" dirty="0">
                <a:solidFill>
                  <a:schemeClr val="accent1"/>
                </a:solidFill>
                <a:latin typeface="Arial" panose="020B0604020202020204" pitchFamily="34" charset="0"/>
                <a:cs typeface="Arial" panose="020B0604020202020204" pitchFamily="34" charset="0"/>
              </a:rPr>
              <a:t>Características de uma organização</a:t>
            </a:r>
            <a:endParaRPr lang="pt-PT" sz="3000" dirty="0">
              <a:solidFill>
                <a:schemeClr val="accent1"/>
              </a:solidFill>
            </a:endParaRPr>
          </a:p>
        </p:txBody>
      </p:sp>
      <p:sp>
        <p:nvSpPr>
          <p:cNvPr id="3" name="Content Placeholder 2">
            <a:extLst>
              <a:ext uri="{FF2B5EF4-FFF2-40B4-BE49-F238E27FC236}">
                <a16:creationId xmlns:a16="http://schemas.microsoft.com/office/drawing/2014/main" id="{962781BE-B2FD-1416-5C33-4AA385A6E8AA}"/>
              </a:ext>
            </a:extLst>
          </p:cNvPr>
          <p:cNvSpPr>
            <a:spLocks noGrp="1"/>
          </p:cNvSpPr>
          <p:nvPr>
            <p:ph idx="1"/>
          </p:nvPr>
        </p:nvSpPr>
        <p:spPr>
          <a:xfrm>
            <a:off x="329046" y="1088663"/>
            <a:ext cx="11533908" cy="5582301"/>
          </a:xfrm>
        </p:spPr>
        <p:txBody>
          <a:bodyPr>
            <a:normAutofit fontScale="70000" lnSpcReduction="20000"/>
          </a:bodyPr>
          <a:lstStyle/>
          <a:p>
            <a:pPr marL="0" indent="0" algn="just">
              <a:lnSpc>
                <a:spcPct val="150000"/>
              </a:lnSpc>
              <a:buNone/>
            </a:pPr>
            <a:r>
              <a:rPr lang="pt-PT" altLang="pt-PT" sz="2800" dirty="0">
                <a:solidFill>
                  <a:srgbClr val="222222"/>
                </a:solidFill>
                <a:latin typeface="Arial" panose="020B0604020202020204" pitchFamily="34" charset="0"/>
                <a:cs typeface="Arial" panose="020B0604020202020204" pitchFamily="34" charset="0"/>
              </a:rPr>
              <a:t>Entre as principais características de uma organização estão:</a:t>
            </a:r>
          </a:p>
          <a:p>
            <a:pPr algn="just">
              <a:lnSpc>
                <a:spcPct val="150000"/>
              </a:lnSpc>
              <a:buFont typeface="Arial" panose="020B0604020202020204" pitchFamily="34" charset="0"/>
              <a:buChar char="•"/>
            </a:pPr>
            <a:r>
              <a:rPr lang="pt-PT" altLang="pt-PT" sz="2800" b="1" dirty="0">
                <a:solidFill>
                  <a:schemeClr val="accent1"/>
                </a:solidFill>
                <a:latin typeface="Arial" panose="020B0604020202020204" pitchFamily="34" charset="0"/>
                <a:cs typeface="Arial" panose="020B0604020202020204" pitchFamily="34" charset="0"/>
              </a:rPr>
              <a:t>Pessoas: </a:t>
            </a:r>
            <a:r>
              <a:rPr lang="pt-PT" altLang="pt-PT" sz="2800" dirty="0">
                <a:solidFill>
                  <a:srgbClr val="222222"/>
                </a:solidFill>
                <a:latin typeface="Arial" panose="020B0604020202020204" pitchFamily="34" charset="0"/>
                <a:cs typeface="Arial" panose="020B0604020202020204" pitchFamily="34" charset="0"/>
              </a:rPr>
              <a:t>Pode ser formado por dois ou mais membros que trabalham de forma coordenada para atingir um objectivo.</a:t>
            </a:r>
          </a:p>
          <a:p>
            <a:pPr algn="just">
              <a:lnSpc>
                <a:spcPct val="150000"/>
              </a:lnSpc>
              <a:buFont typeface="Arial" panose="020B0604020202020204" pitchFamily="34" charset="0"/>
              <a:buChar char="•"/>
            </a:pPr>
            <a:r>
              <a:rPr lang="pt-PT" altLang="pt-PT" sz="2800" b="1" dirty="0">
                <a:solidFill>
                  <a:schemeClr val="accent1"/>
                </a:solidFill>
                <a:latin typeface="Arial" panose="020B0604020202020204" pitchFamily="34" charset="0"/>
                <a:cs typeface="Arial" panose="020B0604020202020204" pitchFamily="34" charset="0"/>
              </a:rPr>
              <a:t>Normas e ordem hierárquica estabelecida: </a:t>
            </a:r>
            <a:r>
              <a:rPr lang="pt-PT" altLang="pt-PT" sz="2800" dirty="0">
                <a:solidFill>
                  <a:srgbClr val="222222"/>
                </a:solidFill>
                <a:latin typeface="Arial" panose="020B0604020202020204" pitchFamily="34" charset="0"/>
                <a:cs typeface="Arial" panose="020B0604020202020204" pitchFamily="34" charset="0"/>
              </a:rPr>
              <a:t>Instruções, normas e instruções que norteiam as acções dos membros da instituição e a sua estrutura de subordinação.</a:t>
            </a:r>
          </a:p>
          <a:p>
            <a:pPr algn="just">
              <a:lnSpc>
                <a:spcPct val="150000"/>
              </a:lnSpc>
              <a:buFont typeface="Arial" panose="020B0604020202020204" pitchFamily="34" charset="0"/>
              <a:buChar char="•"/>
            </a:pPr>
            <a:r>
              <a:rPr lang="pt-PT" altLang="pt-PT" b="1" dirty="0">
                <a:solidFill>
                  <a:schemeClr val="accent1"/>
                </a:solidFill>
                <a:latin typeface="Arial" panose="020B0604020202020204" pitchFamily="34" charset="0"/>
                <a:cs typeface="Arial" panose="020B0604020202020204" pitchFamily="34" charset="0"/>
              </a:rPr>
              <a:t>O</a:t>
            </a:r>
            <a:r>
              <a:rPr lang="pt-PT" altLang="pt-PT" sz="2800" b="1" dirty="0">
                <a:solidFill>
                  <a:schemeClr val="accent1"/>
                </a:solidFill>
                <a:latin typeface="Arial" panose="020B0604020202020204" pitchFamily="34" charset="0"/>
                <a:cs typeface="Arial" panose="020B0604020202020204" pitchFamily="34" charset="0"/>
              </a:rPr>
              <a:t>bjectivos: </a:t>
            </a:r>
            <a:r>
              <a:rPr lang="pt-PT" altLang="pt-PT" sz="2800" dirty="0">
                <a:solidFill>
                  <a:schemeClr val="accent1"/>
                </a:solidFill>
                <a:latin typeface="Arial" panose="020B0604020202020204" pitchFamily="34" charset="0"/>
                <a:cs typeface="Arial" panose="020B0604020202020204" pitchFamily="34" charset="0"/>
              </a:rPr>
              <a:t> </a:t>
            </a:r>
            <a:r>
              <a:rPr lang="pt-PT" altLang="pt-PT" sz="2800" dirty="0">
                <a:latin typeface="Arial" panose="020B0604020202020204" pitchFamily="34" charset="0"/>
                <a:cs typeface="Arial" panose="020B0604020202020204" pitchFamily="34" charset="0"/>
              </a:rPr>
              <a:t>Objectivo</a:t>
            </a:r>
            <a:r>
              <a:rPr lang="pt-PT" altLang="pt-PT" sz="2800" dirty="0">
                <a:solidFill>
                  <a:srgbClr val="222222"/>
                </a:solidFill>
                <a:latin typeface="Arial" panose="020B0604020202020204" pitchFamily="34" charset="0"/>
                <a:cs typeface="Arial" panose="020B0604020202020204" pitchFamily="34" charset="0"/>
              </a:rPr>
              <a:t> ou propósito a ser cumprido para o qual a organização nasceu. Deve ser claramente definido e conhecido por todos os membros da organização. Eles podem ser comerciais, sem fins lucrativos, de curto ou longo prazo, etc.</a:t>
            </a:r>
          </a:p>
          <a:p>
            <a:pPr algn="just">
              <a:lnSpc>
                <a:spcPct val="150000"/>
              </a:lnSpc>
              <a:buFont typeface="Arial" panose="020B0604020202020204" pitchFamily="34" charset="0"/>
              <a:buChar char="•"/>
            </a:pPr>
            <a:r>
              <a:rPr lang="pt-PT" altLang="pt-PT" sz="2800" b="1" dirty="0">
                <a:solidFill>
                  <a:schemeClr val="accent1"/>
                </a:solidFill>
                <a:latin typeface="Arial" panose="020B0604020202020204" pitchFamily="34" charset="0"/>
                <a:cs typeface="Arial" panose="020B0604020202020204" pitchFamily="34" charset="0"/>
              </a:rPr>
              <a:t>Um grupo de tarefas: </a:t>
            </a:r>
            <a:r>
              <a:rPr lang="pt-PT" altLang="pt-PT" sz="2800" dirty="0">
                <a:solidFill>
                  <a:srgbClr val="222222"/>
                </a:solidFill>
                <a:latin typeface="Arial" panose="020B0604020202020204" pitchFamily="34" charset="0"/>
                <a:cs typeface="Arial" panose="020B0604020202020204" pitchFamily="34" charset="0"/>
              </a:rPr>
              <a:t>Actividades realizadas pelos membros da organização para atingir os objectivos. Por exemplo: A divisão de tarefas dentro da fábrica para a fabricação de calçados.</a:t>
            </a:r>
          </a:p>
          <a:p>
            <a:pPr algn="just">
              <a:lnSpc>
                <a:spcPct val="150000"/>
              </a:lnSpc>
              <a:buFont typeface="Arial" panose="020B0604020202020204" pitchFamily="34" charset="0"/>
              <a:buChar char="•"/>
            </a:pPr>
            <a:r>
              <a:rPr lang="pt-PT" altLang="pt-PT" sz="2800" b="1" dirty="0">
                <a:solidFill>
                  <a:schemeClr val="accent1"/>
                </a:solidFill>
                <a:latin typeface="Arial" panose="020B0604020202020204" pitchFamily="34" charset="0"/>
                <a:cs typeface="Arial" panose="020B0604020202020204" pitchFamily="34" charset="0"/>
              </a:rPr>
              <a:t>Recursos:</a:t>
            </a:r>
            <a:r>
              <a:rPr lang="pt-PT" altLang="pt-PT" sz="2800" b="1" dirty="0">
                <a:solidFill>
                  <a:srgbClr val="222222"/>
                </a:solidFill>
                <a:latin typeface="Arial" panose="020B0604020202020204" pitchFamily="34" charset="0"/>
                <a:cs typeface="Arial" panose="020B0604020202020204" pitchFamily="34" charset="0"/>
              </a:rPr>
              <a:t> </a:t>
            </a:r>
            <a:r>
              <a:rPr lang="pt-PT" altLang="pt-PT" sz="2800" dirty="0">
                <a:solidFill>
                  <a:srgbClr val="222222"/>
                </a:solidFill>
                <a:latin typeface="Arial" panose="020B0604020202020204" pitchFamily="34" charset="0"/>
                <a:cs typeface="Arial" panose="020B0604020202020204" pitchFamily="34" charset="0"/>
              </a:rPr>
              <a:t> Financeiros, materiais, humanos e outros necessários para cumprir o objectivo da organização</a:t>
            </a:r>
          </a:p>
          <a:p>
            <a:endParaRPr lang="pt-PT" dirty="0"/>
          </a:p>
        </p:txBody>
      </p:sp>
    </p:spTree>
    <p:extLst>
      <p:ext uri="{BB962C8B-B14F-4D97-AF65-F5344CB8AC3E}">
        <p14:creationId xmlns:p14="http://schemas.microsoft.com/office/powerpoint/2010/main" val="205303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9" name="TextBox 1">
            <a:extLst>
              <a:ext uri="{FF2B5EF4-FFF2-40B4-BE49-F238E27FC236}">
                <a16:creationId xmlns:a16="http://schemas.microsoft.com/office/drawing/2014/main" id="{3574C8A4-047A-5D98-772B-CD93C4C2065E}"/>
              </a:ext>
            </a:extLst>
          </p:cNvPr>
          <p:cNvSpPr txBox="1">
            <a:spLocks noChangeArrowheads="1"/>
          </p:cNvSpPr>
          <p:nvPr/>
        </p:nvSpPr>
        <p:spPr bwMode="auto">
          <a:xfrm>
            <a:off x="262082" y="76345"/>
            <a:ext cx="1121886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As</a:t>
            </a:r>
            <a:r>
              <a:rPr lang="pt-PT" altLang="pt-PT" sz="3000" u="sng" dirty="0">
                <a:solidFill>
                  <a:schemeClr val="accent1"/>
                </a:solidFill>
                <a:latin typeface="Arial" panose="020B0604020202020204" pitchFamily="34" charset="0"/>
                <a:cs typeface="Arial" panose="020B0604020202020204" pitchFamily="34" charset="0"/>
              </a:rPr>
              <a:t> </a:t>
            </a:r>
            <a:r>
              <a:rPr lang="pt-PT" altLang="pt-PT" sz="3000" b="1" u="sng" dirty="0">
                <a:solidFill>
                  <a:schemeClr val="accent1"/>
                </a:solidFill>
                <a:latin typeface="Arial" panose="020B0604020202020204" pitchFamily="34" charset="0"/>
                <a:cs typeface="Arial" panose="020B0604020202020204" pitchFamily="34" charset="0"/>
              </a:rPr>
              <a:t>organizações sem fins lucrativos</a:t>
            </a:r>
            <a:endParaRPr lang="pt-PT" altLang="pt-PT" sz="3000" u="sng" dirty="0">
              <a:solidFill>
                <a:schemeClr val="accent1"/>
              </a:solidFill>
              <a:latin typeface="Arial" panose="020B0604020202020204" pitchFamily="34" charset="0"/>
              <a:cs typeface="Arial" panose="020B0604020202020204" pitchFamily="34" charset="0"/>
            </a:endParaRP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São organizações de natureza jurídica sem fins de acumulação de capital para o lucro. As organizações sem fins lucrativos podem arrecadar dinheiro de diferentes maneiras. Isso inclui:</a:t>
            </a:r>
          </a:p>
          <a:p>
            <a:pPr algn="just"/>
            <a:r>
              <a:rPr lang="pt-PT" altLang="pt-PT" sz="2000" dirty="0">
                <a:latin typeface="Arial" panose="020B0604020202020204" pitchFamily="34" charset="0"/>
                <a:cs typeface="Arial" panose="020B0604020202020204" pitchFamily="34" charset="0"/>
              </a:rPr>
              <a:t>renda de doações de doadores individuais ou fundações; </a:t>
            </a:r>
          </a:p>
          <a:p>
            <a:pPr algn="just"/>
            <a:r>
              <a:rPr lang="pt-PT" altLang="pt-PT" sz="2000" dirty="0">
                <a:latin typeface="Arial" panose="020B0604020202020204" pitchFamily="34" charset="0"/>
                <a:cs typeface="Arial" panose="020B0604020202020204" pitchFamily="34" charset="0"/>
              </a:rPr>
              <a:t>patrocínio de corporações; </a:t>
            </a:r>
          </a:p>
          <a:p>
            <a:pPr algn="just"/>
            <a:r>
              <a:rPr lang="pt-PT" altLang="pt-PT" sz="2000" dirty="0">
                <a:latin typeface="Arial" panose="020B0604020202020204" pitchFamily="34" charset="0"/>
                <a:cs typeface="Arial" panose="020B0604020202020204" pitchFamily="34" charset="0"/>
              </a:rPr>
              <a:t>financiamento do governo; </a:t>
            </a:r>
          </a:p>
          <a:p>
            <a:pPr algn="just"/>
            <a:r>
              <a:rPr lang="pt-PT" altLang="pt-PT" sz="2000" dirty="0">
                <a:latin typeface="Arial" panose="020B0604020202020204" pitchFamily="34" charset="0"/>
                <a:cs typeface="Arial" panose="020B0604020202020204" pitchFamily="34" charset="0"/>
              </a:rPr>
              <a:t>programas, serviços ou vendas de mercadorias e investimentos</a:t>
            </a:r>
          </a:p>
          <a:p>
            <a:pPr algn="just"/>
            <a:endParaRPr lang="pt-PT" altLang="pt-PT" sz="2000" dirty="0">
              <a:latin typeface="Arial" panose="020B0604020202020204" pitchFamily="34" charset="0"/>
              <a:cs typeface="Arial" panose="020B0604020202020204" pitchFamily="34" charset="0"/>
            </a:endParaRPr>
          </a:p>
          <a:p>
            <a:pPr algn="just"/>
            <a:endParaRPr lang="pt-PT" altLang="pt-PT" sz="2000" dirty="0">
              <a:latin typeface="Arial" panose="020B0604020202020204" pitchFamily="34" charset="0"/>
              <a:cs typeface="Arial" panose="020B0604020202020204" pitchFamily="34" charset="0"/>
            </a:endParaRP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234790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5A0C-DD8F-3572-28B0-146809C698DA}"/>
              </a:ext>
            </a:extLst>
          </p:cNvPr>
          <p:cNvSpPr>
            <a:spLocks noGrp="1"/>
          </p:cNvSpPr>
          <p:nvPr>
            <p:ph type="title"/>
          </p:nvPr>
        </p:nvSpPr>
        <p:spPr>
          <a:xfrm>
            <a:off x="90054" y="-154565"/>
            <a:ext cx="10515600" cy="1325563"/>
          </a:xfrm>
        </p:spPr>
        <p:txBody>
          <a:bodyPr>
            <a:normAutofit/>
          </a:bodyPr>
          <a:lstStyle/>
          <a:p>
            <a:r>
              <a:rPr lang="pt-PT" altLang="pt-PT" sz="3000" b="1" dirty="0">
                <a:solidFill>
                  <a:schemeClr val="accent1">
                    <a:lumMod val="75000"/>
                  </a:schemeClr>
                </a:solidFill>
                <a:latin typeface="Arial" panose="020B0604020202020204" pitchFamily="34" charset="0"/>
                <a:cs typeface="Arial" panose="020B0604020202020204" pitchFamily="34" charset="0"/>
              </a:rPr>
              <a:t>Tipos de organizações sem fins lucrativos</a:t>
            </a:r>
            <a:endParaRPr lang="pt-PT" sz="3000" dirty="0">
              <a:solidFill>
                <a:schemeClr val="accent1">
                  <a:lumMod val="75000"/>
                </a:schemeClr>
              </a:solidFill>
            </a:endParaRPr>
          </a:p>
        </p:txBody>
      </p:sp>
      <p:sp>
        <p:nvSpPr>
          <p:cNvPr id="3" name="Content Placeholder 2">
            <a:extLst>
              <a:ext uri="{FF2B5EF4-FFF2-40B4-BE49-F238E27FC236}">
                <a16:creationId xmlns:a16="http://schemas.microsoft.com/office/drawing/2014/main" id="{56A17D69-EB7A-ECD2-D5A8-76872EEB81AD}"/>
              </a:ext>
            </a:extLst>
          </p:cNvPr>
          <p:cNvSpPr>
            <a:spLocks noGrp="1"/>
          </p:cNvSpPr>
          <p:nvPr>
            <p:ph idx="1"/>
          </p:nvPr>
        </p:nvSpPr>
        <p:spPr>
          <a:xfrm>
            <a:off x="90053" y="841664"/>
            <a:ext cx="11921837" cy="5881254"/>
          </a:xfrm>
        </p:spPr>
        <p:txBody>
          <a:bodyPr>
            <a:normAutofit fontScale="85000" lnSpcReduction="20000"/>
          </a:bodyPr>
          <a:lstStyle/>
          <a:p>
            <a:pPr algn="just">
              <a:buFont typeface="Arial" panose="020B0604020202020204" pitchFamily="34" charset="0"/>
              <a:buChar char="•"/>
            </a:pPr>
            <a:r>
              <a:rPr lang="pt-PT" altLang="pt-PT" sz="2800" dirty="0">
                <a:latin typeface="Arial" panose="020B0604020202020204" pitchFamily="34" charset="0"/>
                <a:cs typeface="Arial" panose="020B0604020202020204" pitchFamily="34" charset="0"/>
              </a:rPr>
              <a:t>Associações de classe ou de representação de categoria económica ou profissional- AMECON, AEISUTC, …</a:t>
            </a:r>
          </a:p>
          <a:p>
            <a:pPr marL="0" indent="0" algn="just">
              <a:buNone/>
            </a:pPr>
            <a:endParaRPr lang="pt-PT" altLang="pt-PT"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800" dirty="0">
                <a:latin typeface="Arial" panose="020B0604020202020204" pitchFamily="34" charset="0"/>
                <a:cs typeface="Arial" panose="020B0604020202020204" pitchFamily="34" charset="0"/>
              </a:rPr>
              <a:t>Associações de voluntariado com âmbito benemérito ou humanitário- </a:t>
            </a:r>
            <a:r>
              <a:rPr lang="pt-PT" altLang="pt-PT" sz="2800" dirty="0" err="1">
                <a:latin typeface="Arial" panose="020B0604020202020204" pitchFamily="34" charset="0"/>
                <a:cs typeface="Arial" panose="020B0604020202020204" pitchFamily="34" charset="0"/>
              </a:rPr>
              <a:t>RePensar</a:t>
            </a:r>
            <a:r>
              <a:rPr lang="pt-PT" altLang="pt-PT" sz="2800" dirty="0">
                <a:latin typeface="Arial" panose="020B0604020202020204" pitchFamily="34" charset="0"/>
                <a:cs typeface="Arial" panose="020B0604020202020204" pitchFamily="34" charset="0"/>
              </a:rPr>
              <a:t>, </a:t>
            </a:r>
            <a:r>
              <a:rPr lang="pt-PT" altLang="pt-PT" sz="2800" dirty="0">
                <a:solidFill>
                  <a:srgbClr val="222222"/>
                </a:solidFill>
                <a:latin typeface="Arial" panose="020B0604020202020204" pitchFamily="34" charset="0"/>
                <a:cs typeface="Arial" panose="020B0604020202020204" pitchFamily="34" charset="0"/>
              </a:rPr>
              <a:t>Cruz Vermelha, …</a:t>
            </a:r>
          </a:p>
          <a:p>
            <a:pPr algn="just">
              <a:buFont typeface="Arial" panose="020B0604020202020204" pitchFamily="34" charset="0"/>
              <a:buChar char="•"/>
            </a:pPr>
            <a:endParaRPr lang="pt-PT" altLang="pt-PT"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800" dirty="0">
                <a:latin typeface="Arial" panose="020B0604020202020204" pitchFamily="34" charset="0"/>
                <a:cs typeface="Arial" panose="020B0604020202020204" pitchFamily="34" charset="0"/>
              </a:rPr>
              <a:t>Instituições religiosas ou associações de fiéis dedicadas ao apostolado ou disseminação de crenças- </a:t>
            </a:r>
            <a:r>
              <a:rPr lang="pt-PT" altLang="pt-PT" sz="2800" dirty="0">
                <a:solidFill>
                  <a:srgbClr val="222222"/>
                </a:solidFill>
                <a:latin typeface="Arial" panose="020B0604020202020204" pitchFamily="34" charset="0"/>
                <a:cs typeface="Arial" panose="020B0604020202020204" pitchFamily="34" charset="0"/>
              </a:rPr>
              <a:t>Igreja Católica, IURD....</a:t>
            </a:r>
            <a:r>
              <a:rPr lang="pt-PT" altLang="pt-PT" sz="2800" dirty="0">
                <a:latin typeface="Arial" panose="020B0604020202020204" pitchFamily="34" charset="0"/>
                <a:cs typeface="Arial" panose="020B0604020202020204" pitchFamily="34" charset="0"/>
              </a:rPr>
              <a:t> </a:t>
            </a:r>
          </a:p>
          <a:p>
            <a:pPr algn="just">
              <a:buFont typeface="Arial" panose="020B0604020202020204" pitchFamily="34" charset="0"/>
              <a:buChar char="•"/>
            </a:pPr>
            <a:endParaRPr lang="pt-PT" altLang="pt-PT"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800" dirty="0">
                <a:latin typeface="Arial" panose="020B0604020202020204" pitchFamily="34" charset="0"/>
                <a:cs typeface="Arial" panose="020B0604020202020204" pitchFamily="34" charset="0"/>
              </a:rPr>
              <a:t>Entidades que promovam o bem ou serviços a um determinado grupo de associados- clubes, associações de moradores, etc.</a:t>
            </a:r>
          </a:p>
          <a:p>
            <a:pPr algn="just">
              <a:buFont typeface="Arial" panose="020B0604020202020204" pitchFamily="34" charset="0"/>
              <a:buChar char="•"/>
            </a:pPr>
            <a:endParaRPr lang="pt-PT" altLang="pt-PT"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800" dirty="0">
                <a:latin typeface="Arial" panose="020B0604020202020204" pitchFamily="34" charset="0"/>
                <a:cs typeface="Arial" panose="020B0604020202020204" pitchFamily="34" charset="0"/>
              </a:rPr>
              <a:t>Associações com objectivos sociais que, visam o princípio da universalização dos serviços- promoções de patrimónios históricos, da saúde; preservação do meio ambiente, etc.</a:t>
            </a:r>
          </a:p>
          <a:p>
            <a:pPr algn="just">
              <a:buFont typeface="Arial" panose="020B0604020202020204" pitchFamily="34" charset="0"/>
              <a:buChar char="•"/>
            </a:pPr>
            <a:endParaRPr lang="pt-PT" altLang="pt-PT"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800" dirty="0">
                <a:latin typeface="Arial" panose="020B0604020202020204" pitchFamily="34" charset="0"/>
                <a:cs typeface="Arial" panose="020B0604020202020204" pitchFamily="34" charset="0"/>
              </a:rPr>
              <a:t>Fundações Privadas- </a:t>
            </a:r>
            <a:r>
              <a:rPr lang="pt-PT" altLang="pt-PT" sz="2800" dirty="0">
                <a:solidFill>
                  <a:srgbClr val="222222"/>
                </a:solidFill>
                <a:latin typeface="Arial" panose="020B0604020202020204" pitchFamily="34" charset="0"/>
                <a:cs typeface="Arial" panose="020B0604020202020204" pitchFamily="34" charset="0"/>
              </a:rPr>
              <a:t>FDC e outros</a:t>
            </a:r>
            <a:endParaRPr lang="pt-PT" altLang="pt-PT" sz="2800" dirty="0">
              <a:latin typeface="Arial" panose="020B0604020202020204" pitchFamily="34" charset="0"/>
              <a:cs typeface="Arial" panose="020B0604020202020204" pitchFamily="34" charset="0"/>
            </a:endParaRPr>
          </a:p>
          <a:p>
            <a:endParaRPr lang="pt-PT" dirty="0"/>
          </a:p>
        </p:txBody>
      </p:sp>
    </p:spTree>
    <p:extLst>
      <p:ext uri="{BB962C8B-B14F-4D97-AF65-F5344CB8AC3E}">
        <p14:creationId xmlns:p14="http://schemas.microsoft.com/office/powerpoint/2010/main" val="75599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3" name="TextBox 1">
            <a:extLst>
              <a:ext uri="{FF2B5EF4-FFF2-40B4-BE49-F238E27FC236}">
                <a16:creationId xmlns:a16="http://schemas.microsoft.com/office/drawing/2014/main" id="{B354DA38-79EF-324A-F80E-EC118CB8F60B}"/>
              </a:ext>
            </a:extLst>
          </p:cNvPr>
          <p:cNvSpPr txBox="1">
            <a:spLocks noChangeArrowheads="1"/>
          </p:cNvSpPr>
          <p:nvPr/>
        </p:nvSpPr>
        <p:spPr bwMode="auto">
          <a:xfrm>
            <a:off x="178955" y="232209"/>
            <a:ext cx="117602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Características de organizações sem fins lucrativos</a:t>
            </a:r>
          </a:p>
          <a:p>
            <a:pPr algn="just"/>
            <a:endParaRPr lang="pt-PT" altLang="pt-PT" sz="30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pt-PT" altLang="pt-PT" sz="2200" dirty="0">
                <a:latin typeface="Arial" panose="020B0604020202020204" pitchFamily="34" charset="0"/>
                <a:cs typeface="Arial" panose="020B0604020202020204" pitchFamily="34" charset="0"/>
              </a:rPr>
              <a:t>Constituem a reunião de diversas pessoas para a obtenção de um fim ideal, podendo este ser alterado pelos associados;</a:t>
            </a:r>
          </a:p>
          <a:p>
            <a:pPr algn="just">
              <a:lnSpc>
                <a:spcPct val="150000"/>
              </a:lnSpc>
            </a:pPr>
            <a:endParaRPr lang="pt-PT" altLang="pt-PT" sz="22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pt-PT" altLang="pt-PT" sz="2200" dirty="0">
                <a:latin typeface="Arial" panose="020B0604020202020204" pitchFamily="34" charset="0"/>
                <a:cs typeface="Arial" panose="020B0604020202020204" pitchFamily="34" charset="0"/>
              </a:rPr>
              <a:t>Ausência de finalidade lucrativa resultante das actividades que promovem;</a:t>
            </a:r>
          </a:p>
          <a:p>
            <a:pPr algn="just">
              <a:lnSpc>
                <a:spcPct val="150000"/>
              </a:lnSpc>
            </a:pPr>
            <a:endParaRPr lang="pt-PT" altLang="pt-PT" sz="22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pt-PT" altLang="pt-PT" sz="2200" dirty="0">
                <a:latin typeface="Arial" panose="020B0604020202020204" pitchFamily="34" charset="0"/>
                <a:cs typeface="Arial" panose="020B0604020202020204" pitchFamily="34" charset="0"/>
              </a:rPr>
              <a:t>O património é constituído pelos próprios associados ou membros, e donativos que estes reúnam para o exercício das actividades promovidas pela associação;</a:t>
            </a:r>
          </a:p>
          <a:p>
            <a:pPr algn="just">
              <a:lnSpc>
                <a:spcPct val="150000"/>
              </a:lnSpc>
            </a:pPr>
            <a:endParaRPr lang="pt-PT" altLang="pt-PT" sz="22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pt-PT" altLang="pt-PT" sz="2200" dirty="0">
                <a:latin typeface="Arial" panose="020B0604020202020204" pitchFamily="34" charset="0"/>
                <a:cs typeface="Arial" panose="020B0604020202020204" pitchFamily="34" charset="0"/>
              </a:rPr>
              <a:t>Podem possuir ou não personalidade jurídica. Em caso de pretenderem ter personalidade jurídica, é necessário que esta seja reconhecida por parte de uma autoridade competente.</a:t>
            </a: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52789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TextBox 1">
            <a:extLst>
              <a:ext uri="{FF2B5EF4-FFF2-40B4-BE49-F238E27FC236}">
                <a16:creationId xmlns:a16="http://schemas.microsoft.com/office/drawing/2014/main" id="{434F82B4-524D-0C5B-1EDE-4D276CA9C08E}"/>
              </a:ext>
            </a:extLst>
          </p:cNvPr>
          <p:cNvSpPr txBox="1">
            <a:spLocks noChangeArrowheads="1"/>
          </p:cNvSpPr>
          <p:nvPr/>
        </p:nvSpPr>
        <p:spPr bwMode="auto">
          <a:xfrm>
            <a:off x="114300" y="210026"/>
            <a:ext cx="11876809"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As</a:t>
            </a:r>
            <a:r>
              <a:rPr lang="pt-PT" altLang="pt-PT" sz="3000" u="sng" dirty="0">
                <a:solidFill>
                  <a:schemeClr val="accent1"/>
                </a:solidFill>
                <a:latin typeface="Arial" panose="020B0604020202020204" pitchFamily="34" charset="0"/>
                <a:cs typeface="Arial" panose="020B0604020202020204" pitchFamily="34" charset="0"/>
              </a:rPr>
              <a:t> </a:t>
            </a:r>
            <a:r>
              <a:rPr lang="pt-PT" altLang="pt-PT" sz="3000" b="1" u="sng" dirty="0">
                <a:solidFill>
                  <a:schemeClr val="accent1"/>
                </a:solidFill>
                <a:latin typeface="Arial" panose="020B0604020202020204" pitchFamily="34" charset="0"/>
                <a:cs typeface="Arial" panose="020B0604020202020204" pitchFamily="34" charset="0"/>
              </a:rPr>
              <a:t>organizações com fins lucrativos</a:t>
            </a:r>
            <a:endParaRPr lang="pt-PT" altLang="pt-PT" sz="3000" u="sng" dirty="0">
              <a:solidFill>
                <a:schemeClr val="accent1"/>
              </a:solidFill>
              <a:latin typeface="Arial" panose="020B0604020202020204" pitchFamily="34" charset="0"/>
              <a:cs typeface="Arial" panose="020B0604020202020204" pitchFamily="34" charset="0"/>
            </a:endParaRPr>
          </a:p>
          <a:p>
            <a:pPr algn="just"/>
            <a:endParaRPr lang="pt-PT" altLang="pt-PT" sz="2000" dirty="0">
              <a:latin typeface="Arial" panose="020B0604020202020204" pitchFamily="34" charset="0"/>
              <a:cs typeface="Arial" panose="020B0604020202020204" pitchFamily="34" charset="0"/>
            </a:endParaRPr>
          </a:p>
          <a:p>
            <a:pPr algn="just">
              <a:lnSpc>
                <a:spcPct val="150000"/>
              </a:lnSpc>
            </a:pPr>
            <a:r>
              <a:rPr lang="pt-PT" altLang="pt-PT" sz="2000" dirty="0">
                <a:latin typeface="Arial" panose="020B0604020202020204" pitchFamily="34" charset="0"/>
                <a:cs typeface="Arial" panose="020B0604020202020204" pitchFamily="34" charset="0"/>
              </a:rPr>
              <a:t>Qualquer entidade cujo objectivo principal é gerar lucro com as operações regulares, com o objectivo de maximizar a riqueza dos proprietários, é chamada de organização lucrativa, comumente conhecida como Empresas. </a:t>
            </a:r>
          </a:p>
          <a:p>
            <a:pPr algn="just">
              <a:lnSpc>
                <a:spcPct val="150000"/>
              </a:lnSpc>
            </a:pPr>
            <a:endParaRPr lang="pt-PT" altLang="pt-PT" sz="2000" dirty="0">
              <a:latin typeface="Arial" panose="020B0604020202020204" pitchFamily="34" charset="0"/>
              <a:cs typeface="Arial" panose="020B0604020202020204" pitchFamily="34" charset="0"/>
            </a:endParaRPr>
          </a:p>
          <a:p>
            <a:pPr algn="just">
              <a:lnSpc>
                <a:spcPct val="150000"/>
              </a:lnSpc>
              <a:defRPr/>
            </a:pP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As empresas diferem das demais organizações porque actuam na lógica das leis do mercado, trabalham orientadas para o excedente a fim da sua sobrevivência, são objectos de controlo pelos governos no âmbito da tributação. </a:t>
            </a:r>
          </a:p>
          <a:p>
            <a:pPr algn="just">
              <a:lnSpc>
                <a:spcPct val="150000"/>
              </a:lnSpc>
              <a:defRPr/>
            </a:pPr>
            <a:endParaRPr lang="pt-PT"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defRPr/>
            </a:pP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Segundo </a:t>
            </a:r>
            <a:r>
              <a:rPr lang="pt-PT" sz="2000" dirty="0" err="1">
                <a:solidFill>
                  <a:srgbClr val="000000"/>
                </a:solidFill>
                <a:latin typeface="Arial" panose="020B0604020202020204" pitchFamily="34" charset="0"/>
                <a:ea typeface="Calibri" panose="020F0502020204030204" pitchFamily="34" charset="0"/>
                <a:cs typeface="Arial" panose="020B0604020202020204" pitchFamily="34" charset="0"/>
              </a:rPr>
              <a:t>Chiavenato</a:t>
            </a:r>
            <a:r>
              <a:rPr lang="pt-PT" sz="2000" dirty="0">
                <a:solidFill>
                  <a:srgbClr val="000000"/>
                </a:solidFill>
                <a:latin typeface="Arial" panose="020B0604020202020204" pitchFamily="34" charset="0"/>
                <a:ea typeface="Calibri" panose="020F0502020204030204" pitchFamily="34" charset="0"/>
                <a:cs typeface="Arial" panose="020B0604020202020204" pitchFamily="34" charset="0"/>
              </a:rPr>
              <a:t> (2004), as empresas são organizações que têm por objectivo através da produção de bens e ou serviços, a maximização de seu valor para os detentores do seu capital. Ou seja são sistemas organizados de recursos destinados a maximização do valor criados por e para àqueles que nele participam com o capital. </a:t>
            </a:r>
          </a:p>
          <a:p>
            <a:pPr>
              <a:defRPr/>
            </a:pPr>
            <a:endParaRPr lang="pt-PT" sz="2000" dirty="0">
              <a:solidFill>
                <a:srgbClr val="000000"/>
              </a:solidFill>
              <a:latin typeface="Times New Roman" panose="02020603050405020304" pitchFamily="18" charset="0"/>
              <a:ea typeface="Calibri" panose="020F0502020204030204" pitchFamily="34" charset="0"/>
            </a:endParaRPr>
          </a:p>
          <a:p>
            <a:endParaRPr lang="pt-PT" altLang="pt-PT" dirty="0"/>
          </a:p>
        </p:txBody>
      </p:sp>
    </p:spTree>
    <p:extLst>
      <p:ext uri="{BB962C8B-B14F-4D97-AF65-F5344CB8AC3E}">
        <p14:creationId xmlns:p14="http://schemas.microsoft.com/office/powerpoint/2010/main" val="269085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54DE-E179-DEDE-AF04-41516C457DC1}"/>
              </a:ext>
            </a:extLst>
          </p:cNvPr>
          <p:cNvSpPr>
            <a:spLocks noGrp="1"/>
          </p:cNvSpPr>
          <p:nvPr>
            <p:ph type="title"/>
          </p:nvPr>
        </p:nvSpPr>
        <p:spPr>
          <a:xfrm>
            <a:off x="131618" y="0"/>
            <a:ext cx="10515600" cy="1325563"/>
          </a:xfrm>
        </p:spPr>
        <p:txBody>
          <a:bodyPr>
            <a:normAutofit/>
          </a:bodyPr>
          <a:lstStyle/>
          <a:p>
            <a:r>
              <a:rPr lang="pt-PT" altLang="pt-PT" sz="3000" b="1" u="sng" dirty="0">
                <a:solidFill>
                  <a:schemeClr val="accent1"/>
                </a:solidFill>
                <a:latin typeface="Arial" panose="020B0604020202020204" pitchFamily="34" charset="0"/>
                <a:cs typeface="Arial" panose="020B0604020202020204" pitchFamily="34" charset="0"/>
              </a:rPr>
              <a:t>Características de organizações com fins lucrativos</a:t>
            </a:r>
            <a:endParaRPr lang="pt-PT" sz="3000" dirty="0"/>
          </a:p>
        </p:txBody>
      </p:sp>
      <p:sp>
        <p:nvSpPr>
          <p:cNvPr id="3" name="Content Placeholder 2">
            <a:extLst>
              <a:ext uri="{FF2B5EF4-FFF2-40B4-BE49-F238E27FC236}">
                <a16:creationId xmlns:a16="http://schemas.microsoft.com/office/drawing/2014/main" id="{EEEFB846-5319-8514-833A-5EAD433828FA}"/>
              </a:ext>
            </a:extLst>
          </p:cNvPr>
          <p:cNvSpPr>
            <a:spLocks noGrp="1"/>
          </p:cNvSpPr>
          <p:nvPr>
            <p:ph idx="1"/>
          </p:nvPr>
        </p:nvSpPr>
        <p:spPr>
          <a:xfrm>
            <a:off x="131617" y="890442"/>
            <a:ext cx="11724409" cy="4918075"/>
          </a:xfrm>
        </p:spPr>
        <p:txBody>
          <a:bodyPr>
            <a:normAutofit fontScale="92500" lnSpcReduction="10000"/>
          </a:bodyPr>
          <a:lstStyle/>
          <a:p>
            <a:pPr marL="0" indent="0">
              <a:lnSpc>
                <a:spcPct val="150000"/>
              </a:lnSpc>
              <a:buNone/>
              <a:defRPr/>
            </a:pP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Distinguem-se das demais organizações sociais pelas seguintes características: </a:t>
            </a:r>
            <a:endParaRPr lang="pt-PT" sz="3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defRPr/>
            </a:pP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Em regra, orientadas para o lucro. </a:t>
            </a:r>
            <a:endParaRPr lang="pt-PT" sz="3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defRPr/>
            </a:pP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Assumem riscos. </a:t>
            </a:r>
            <a:endParaRPr lang="pt-PT" sz="30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defRPr/>
            </a:pP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Geridas segundo filosofia de negócios e reconhecidos como tal pelos governos e outras organizações com as quais interagem. </a:t>
            </a:r>
            <a:endParaRPr lang="pt-PT" sz="30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600"/>
              </a:spcAft>
              <a:buFont typeface="Arial" panose="020B0604020202020204" pitchFamily="34" charset="0"/>
              <a:buChar char="•"/>
              <a:defRPr/>
            </a:pPr>
            <a:r>
              <a:rPr lang="pt-PT" sz="3000" dirty="0">
                <a:solidFill>
                  <a:srgbClr val="000000"/>
                </a:solidFill>
                <a:latin typeface="Arial" panose="020B0604020202020204" pitchFamily="34" charset="0"/>
                <a:ea typeface="Calibri" panose="020F0502020204030204" pitchFamily="34" charset="0"/>
                <a:cs typeface="Arial" panose="020B0604020202020204" pitchFamily="34" charset="0"/>
              </a:rPr>
              <a:t>Geralmente avaliadas sob ponto de vista contabilístico.</a:t>
            </a:r>
          </a:p>
          <a:p>
            <a:endParaRPr lang="pt-PT" dirty="0"/>
          </a:p>
        </p:txBody>
      </p:sp>
    </p:spTree>
    <p:extLst>
      <p:ext uri="{BB962C8B-B14F-4D97-AF65-F5344CB8AC3E}">
        <p14:creationId xmlns:p14="http://schemas.microsoft.com/office/powerpoint/2010/main" val="357328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TextBox 1">
            <a:extLst>
              <a:ext uri="{FF2B5EF4-FFF2-40B4-BE49-F238E27FC236}">
                <a16:creationId xmlns:a16="http://schemas.microsoft.com/office/drawing/2014/main" id="{B9C1CB8B-D304-0EA8-2A87-7A43F02049A2}"/>
              </a:ext>
            </a:extLst>
          </p:cNvPr>
          <p:cNvSpPr txBox="1">
            <a:spLocks noChangeArrowheads="1"/>
          </p:cNvSpPr>
          <p:nvPr/>
        </p:nvSpPr>
        <p:spPr bwMode="auto">
          <a:xfrm>
            <a:off x="210127" y="221817"/>
            <a:ext cx="11739418"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000" b="1" u="sng" dirty="0">
                <a:solidFill>
                  <a:schemeClr val="accent1"/>
                </a:solidFill>
                <a:latin typeface="Arial" panose="020B0604020202020204" pitchFamily="34" charset="0"/>
                <a:cs typeface="Arial" panose="020B0604020202020204" pitchFamily="34" charset="0"/>
              </a:rPr>
              <a:t>Semelhanças entre organizações com e sem fins lucrativos </a:t>
            </a:r>
          </a:p>
          <a:p>
            <a:endParaRPr lang="pt-PT" altLang="pt-PT" sz="2000" dirty="0">
              <a:latin typeface="Arial" panose="020B0604020202020204" pitchFamily="34" charset="0"/>
              <a:cs typeface="Arial" panose="020B0604020202020204" pitchFamily="34" charset="0"/>
            </a:endParaRPr>
          </a:p>
          <a:p>
            <a:pPr algn="just">
              <a:lnSpc>
                <a:spcPct val="150000"/>
              </a:lnSpc>
            </a:pPr>
            <a:r>
              <a:rPr lang="pt-PT" altLang="pt-PT" sz="2400" dirty="0">
                <a:latin typeface="Arial" panose="020B0604020202020204" pitchFamily="34" charset="0"/>
                <a:cs typeface="Arial" panose="020B0604020202020204" pitchFamily="34" charset="0"/>
              </a:rPr>
              <a:t>Estas podem ser resumidas como:</a:t>
            </a:r>
          </a:p>
          <a:p>
            <a:pPr algn="just">
              <a:lnSpc>
                <a:spcPct val="150000"/>
              </a:lnSpc>
              <a:buFont typeface="Arial" panose="020B0604020202020204" pitchFamily="34" charset="0"/>
              <a:buChar char="•"/>
            </a:pPr>
            <a:r>
              <a:rPr lang="pt-PT" altLang="pt-PT" sz="2400" b="1" dirty="0">
                <a:latin typeface="Arial" panose="020B0604020202020204" pitchFamily="34" charset="0"/>
                <a:cs typeface="Arial" panose="020B0604020202020204" pitchFamily="34" charset="0"/>
              </a:rPr>
              <a:t>Sua organização formal</a:t>
            </a:r>
            <a:r>
              <a:rPr lang="pt-PT" altLang="pt-PT" sz="2400" dirty="0">
                <a:latin typeface="Arial" panose="020B0604020202020204" pitchFamily="34" charset="0"/>
                <a:cs typeface="Arial" panose="020B0604020202020204" pitchFamily="34" charset="0"/>
              </a:rPr>
              <a:t> , que responde às hierarquias e formatos típicos de uma empresa ou organização.</a:t>
            </a:r>
          </a:p>
          <a:p>
            <a:pPr algn="just">
              <a:lnSpc>
                <a:spcPct val="150000"/>
              </a:lnSpc>
              <a:buFont typeface="Arial" panose="020B0604020202020204" pitchFamily="34" charset="0"/>
              <a:buChar char="•"/>
            </a:pPr>
            <a:r>
              <a:rPr lang="pt-PT" altLang="pt-PT" sz="2400" dirty="0">
                <a:latin typeface="Arial" panose="020B0604020202020204" pitchFamily="34" charset="0"/>
                <a:cs typeface="Arial" panose="020B0604020202020204" pitchFamily="34" charset="0"/>
              </a:rPr>
              <a:t>Ambos </a:t>
            </a:r>
            <a:r>
              <a:rPr lang="pt-PT" altLang="pt-PT" sz="2400" b="1" dirty="0">
                <a:latin typeface="Arial" panose="020B0604020202020204" pitchFamily="34" charset="0"/>
                <a:cs typeface="Arial" panose="020B0604020202020204" pitchFamily="34" charset="0"/>
              </a:rPr>
              <a:t>estão sujeitos à lei</a:t>
            </a:r>
            <a:r>
              <a:rPr lang="pt-PT" altLang="pt-PT" sz="2400" dirty="0">
                <a:latin typeface="Arial" panose="020B0604020202020204" pitchFamily="34" charset="0"/>
                <a:cs typeface="Arial" panose="020B0604020202020204" pitchFamily="34" charset="0"/>
              </a:rPr>
              <a:t> e devem responder jurídica e administrativamente às exigências das respectivas instituições do Estado.</a:t>
            </a:r>
          </a:p>
          <a:p>
            <a:pPr algn="just">
              <a:lnSpc>
                <a:spcPct val="150000"/>
              </a:lnSpc>
              <a:buFont typeface="Arial" panose="020B0604020202020204" pitchFamily="34" charset="0"/>
              <a:buChar char="•"/>
            </a:pPr>
            <a:r>
              <a:rPr lang="pt-PT" altLang="pt-PT" sz="2400" dirty="0">
                <a:latin typeface="Arial" panose="020B0604020202020204" pitchFamily="34" charset="0"/>
                <a:cs typeface="Arial" panose="020B0604020202020204" pitchFamily="34" charset="0"/>
              </a:rPr>
              <a:t>Ambos </a:t>
            </a:r>
            <a:r>
              <a:rPr lang="pt-PT" altLang="pt-PT" sz="2400" b="1" dirty="0">
                <a:latin typeface="Arial" panose="020B0604020202020204" pitchFamily="34" charset="0"/>
                <a:cs typeface="Arial" panose="020B0604020202020204" pitchFamily="34" charset="0"/>
              </a:rPr>
              <a:t>possuem património específico</a:t>
            </a:r>
            <a:r>
              <a:rPr lang="pt-PT" altLang="pt-PT" sz="2400" dirty="0">
                <a:latin typeface="Arial" panose="020B0604020202020204" pitchFamily="34" charset="0"/>
                <a:cs typeface="Arial" panose="020B0604020202020204" pitchFamily="34" charset="0"/>
              </a:rPr>
              <a:t> e lista de trabalhadores assalariados. Embora no caso de empresas sem fins lucrativos seja comum também haver somente voluntários.</a:t>
            </a:r>
          </a:p>
          <a:p>
            <a:pPr algn="just">
              <a:lnSpc>
                <a:spcPct val="150000"/>
              </a:lnSpc>
              <a:buFont typeface="Arial" panose="020B0604020202020204" pitchFamily="34" charset="0"/>
              <a:buChar char="•"/>
            </a:pPr>
            <a:r>
              <a:rPr lang="pt-PT" altLang="pt-PT" sz="2400" dirty="0">
                <a:latin typeface="Arial" panose="020B0604020202020204" pitchFamily="34" charset="0"/>
                <a:cs typeface="Arial" panose="020B0604020202020204" pitchFamily="34" charset="0"/>
              </a:rPr>
              <a:t>Em ambos os casos </a:t>
            </a:r>
            <a:r>
              <a:rPr lang="pt-PT" altLang="pt-PT" sz="2400" b="1" dirty="0">
                <a:latin typeface="Arial" panose="020B0604020202020204" pitchFamily="34" charset="0"/>
                <a:cs typeface="Arial" panose="020B0604020202020204" pitchFamily="34" charset="0"/>
              </a:rPr>
              <a:t>podem ser empresas públicas ou privadas</a:t>
            </a:r>
            <a:r>
              <a:rPr lang="pt-PT" altLang="pt-PT" sz="2400" dirty="0">
                <a:latin typeface="Arial" panose="020B0604020202020204" pitchFamily="34" charset="0"/>
                <a:cs typeface="Arial" panose="020B0604020202020204" pitchFamily="34" charset="0"/>
              </a:rPr>
              <a:t>, sem distinção.</a:t>
            </a: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239334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TextBox 1">
            <a:extLst>
              <a:ext uri="{FF2B5EF4-FFF2-40B4-BE49-F238E27FC236}">
                <a16:creationId xmlns:a16="http://schemas.microsoft.com/office/drawing/2014/main" id="{9D2319BD-8B64-37D7-15ED-D1670884CABD}"/>
              </a:ext>
            </a:extLst>
          </p:cNvPr>
          <p:cNvSpPr txBox="1">
            <a:spLocks noChangeArrowheads="1"/>
          </p:cNvSpPr>
          <p:nvPr/>
        </p:nvSpPr>
        <p:spPr bwMode="auto">
          <a:xfrm>
            <a:off x="251691" y="138690"/>
            <a:ext cx="1170824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000" b="1" u="sng" dirty="0">
                <a:solidFill>
                  <a:schemeClr val="accent1"/>
                </a:solidFill>
                <a:latin typeface="Arial" panose="020B0604020202020204" pitchFamily="34" charset="0"/>
                <a:cs typeface="Arial" panose="020B0604020202020204" pitchFamily="34" charset="0"/>
              </a:rPr>
              <a:t>Diferenças</a:t>
            </a:r>
            <a:r>
              <a:rPr lang="pt-PT" altLang="pt-PT" sz="3000" u="sng" dirty="0">
                <a:solidFill>
                  <a:schemeClr val="accent1"/>
                </a:solidFill>
                <a:latin typeface="-apple-system"/>
              </a:rPr>
              <a:t> </a:t>
            </a:r>
            <a:r>
              <a:rPr lang="pt-PT" altLang="pt-PT" sz="3000" b="1" u="sng" dirty="0">
                <a:solidFill>
                  <a:schemeClr val="accent1"/>
                </a:solidFill>
                <a:latin typeface="Arial" panose="020B0604020202020204" pitchFamily="34" charset="0"/>
                <a:cs typeface="Arial" panose="020B0604020202020204" pitchFamily="34" charset="0"/>
              </a:rPr>
              <a:t>entre organizações com e sem fins lucrativos </a:t>
            </a:r>
          </a:p>
          <a:p>
            <a:endParaRPr lang="pt-PT" altLang="pt-PT" sz="2400" dirty="0">
              <a:solidFill>
                <a:srgbClr val="222222"/>
              </a:solidFill>
              <a:latin typeface="-apple-system"/>
            </a:endParaRPr>
          </a:p>
          <a:p>
            <a:pPr algn="just"/>
            <a:r>
              <a:rPr lang="pt-PT" altLang="pt-PT" sz="2200" dirty="0">
                <a:latin typeface="Arial" panose="020B0604020202020204" pitchFamily="34" charset="0"/>
                <a:cs typeface="Arial" panose="020B0604020202020204" pitchFamily="34" charset="0"/>
              </a:rPr>
              <a:t>Em vez disso, suas </a:t>
            </a:r>
            <a:r>
              <a:rPr lang="pt-PT" altLang="pt-PT" sz="2200" b="1" dirty="0">
                <a:latin typeface="Arial" panose="020B0604020202020204" pitchFamily="34" charset="0"/>
                <a:cs typeface="Arial" panose="020B0604020202020204" pitchFamily="34" charset="0"/>
              </a:rPr>
              <a:t>diferenças</a:t>
            </a:r>
            <a:r>
              <a:rPr lang="pt-PT" altLang="pt-PT" sz="2200" dirty="0">
                <a:latin typeface="Arial" panose="020B0604020202020204" pitchFamily="34" charset="0"/>
                <a:cs typeface="Arial" panose="020B0604020202020204" pitchFamily="34" charset="0"/>
              </a:rPr>
              <a:t> mais substanciais têm a ver com:</a:t>
            </a:r>
          </a:p>
          <a:p>
            <a:pPr algn="just"/>
            <a:endParaRPr lang="pt-PT" altLang="pt-PT" sz="2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dirty="0">
                <a:latin typeface="Arial" panose="020B0604020202020204" pitchFamily="34" charset="0"/>
                <a:cs typeface="Arial" panose="020B0604020202020204" pitchFamily="34" charset="0"/>
              </a:rPr>
              <a:t>Obviamente, a motivação do lucro, ou seja, </a:t>
            </a:r>
            <a:r>
              <a:rPr lang="pt-PT" altLang="pt-PT" sz="2200" b="1" dirty="0">
                <a:latin typeface="Arial" panose="020B0604020202020204" pitchFamily="34" charset="0"/>
                <a:cs typeface="Arial" panose="020B0604020202020204" pitchFamily="34" charset="0"/>
              </a:rPr>
              <a:t>a intenção de acumular capital</a:t>
            </a:r>
            <a:r>
              <a:rPr lang="pt-PT" altLang="pt-PT" sz="2200" dirty="0">
                <a:latin typeface="Arial" panose="020B0604020202020204" pitchFamily="34" charset="0"/>
                <a:cs typeface="Arial" panose="020B0604020202020204" pitchFamily="34" charset="0"/>
              </a:rPr>
              <a:t> e enriquecer os que fazem parte da empresa. Enquanto as empresas com fins lucrativos vendem produtos ou serviços, as empresas sem fins lucrativos prestam serviços gratuitamente ou a preços reduzidos, sem se preocupar em enriquecer seus accionistas.</a:t>
            </a:r>
          </a:p>
          <a:p>
            <a:pPr algn="just">
              <a:buFont typeface="Arial" panose="020B0604020202020204" pitchFamily="34" charset="0"/>
              <a:buChar char="•"/>
            </a:pPr>
            <a:endParaRPr lang="pt-PT" altLang="pt-PT" sz="2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dirty="0">
                <a:latin typeface="Arial" panose="020B0604020202020204" pitchFamily="34" charset="0"/>
                <a:cs typeface="Arial" panose="020B0604020202020204" pitchFamily="34" charset="0"/>
              </a:rPr>
              <a:t>Existem certas figuras jurídicas que se aplicam, dependendo da jurisprudência, a cada tipo de empresa sem fins lucrativos (</a:t>
            </a:r>
            <a:r>
              <a:rPr lang="pt-PT" altLang="pt-PT" sz="2200" dirty="0" err="1">
                <a:latin typeface="Arial" panose="020B0604020202020204" pitchFamily="34" charset="0"/>
                <a:cs typeface="Arial" panose="020B0604020202020204" pitchFamily="34" charset="0"/>
              </a:rPr>
              <a:t>ONG´s</a:t>
            </a:r>
            <a:r>
              <a:rPr lang="pt-PT" altLang="pt-PT" sz="2200" dirty="0">
                <a:latin typeface="Arial" panose="020B0604020202020204" pitchFamily="34" charset="0"/>
                <a:cs typeface="Arial" panose="020B0604020202020204" pitchFamily="34" charset="0"/>
              </a:rPr>
              <a:t>, Fundações, Instituições religiosas etc.), de modo que </a:t>
            </a:r>
            <a:r>
              <a:rPr lang="pt-PT" altLang="pt-PT" sz="2200" b="1" dirty="0">
                <a:latin typeface="Arial" panose="020B0604020202020204" pitchFamily="34" charset="0"/>
                <a:cs typeface="Arial" panose="020B0604020202020204" pitchFamily="34" charset="0"/>
              </a:rPr>
              <a:t>cada tipo de organização pode estar sujeita a determinados quadros jurídicos que as diferenciam na especificidade de seus objectos de actuação</a:t>
            </a:r>
            <a:r>
              <a:rPr lang="pt-PT" altLang="pt-PT" sz="2200" dirty="0">
                <a:latin typeface="Arial" panose="020B0604020202020204" pitchFamily="34" charset="0"/>
                <a:cs typeface="Arial" panose="020B0604020202020204" pitchFamily="34" charset="0"/>
              </a:rPr>
              <a:t>.</a:t>
            </a:r>
          </a:p>
          <a:p>
            <a:pPr algn="just">
              <a:buFont typeface="Arial" panose="020B0604020202020204" pitchFamily="34" charset="0"/>
              <a:buChar char="•"/>
            </a:pPr>
            <a:endParaRPr lang="pt-PT" altLang="pt-PT" sz="2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b="1" dirty="0">
                <a:latin typeface="Arial" panose="020B0604020202020204" pitchFamily="34" charset="0"/>
                <a:cs typeface="Arial" panose="020B0604020202020204" pitchFamily="34" charset="0"/>
              </a:rPr>
              <a:t>A forma de financiamento</a:t>
            </a:r>
            <a:r>
              <a:rPr lang="pt-PT" altLang="pt-PT" sz="2200" dirty="0">
                <a:latin typeface="Arial" panose="020B0604020202020204" pitchFamily="34" charset="0"/>
                <a:cs typeface="Arial" panose="020B0604020202020204" pitchFamily="34" charset="0"/>
              </a:rPr>
              <a:t> das empresas sem fins lucrativos, ao contrário daquelas que possuem esforços de capitalização, geralmente consiste em doações, ajudas públicas ou contribuições privadas de outra natureza.</a:t>
            </a: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350749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949A-E566-F530-EEE7-0A78AFDD332C}"/>
              </a:ext>
            </a:extLst>
          </p:cNvPr>
          <p:cNvSpPr>
            <a:spLocks noGrp="1"/>
          </p:cNvSpPr>
          <p:nvPr>
            <p:ph type="title"/>
          </p:nvPr>
        </p:nvSpPr>
        <p:spPr/>
        <p:txBody>
          <a:bodyPr/>
          <a:lstStyle/>
          <a:p>
            <a:r>
              <a:rPr lang="pt-PT" dirty="0">
                <a:solidFill>
                  <a:schemeClr val="accent1"/>
                </a:solidFill>
              </a:rPr>
              <a:t>Aula 1 e 2</a:t>
            </a:r>
          </a:p>
        </p:txBody>
      </p:sp>
      <p:sp>
        <p:nvSpPr>
          <p:cNvPr id="3" name="Content Placeholder 2">
            <a:extLst>
              <a:ext uri="{FF2B5EF4-FFF2-40B4-BE49-F238E27FC236}">
                <a16:creationId xmlns:a16="http://schemas.microsoft.com/office/drawing/2014/main" id="{EB2A9584-ADE3-F754-FC87-6AFAAAF55D64}"/>
              </a:ext>
            </a:extLst>
          </p:cNvPr>
          <p:cNvSpPr>
            <a:spLocks noGrp="1"/>
          </p:cNvSpPr>
          <p:nvPr>
            <p:ph idx="1"/>
          </p:nvPr>
        </p:nvSpPr>
        <p:spPr/>
        <p:txBody>
          <a:bodyPr>
            <a:normAutofit fontScale="62500" lnSpcReduction="20000"/>
          </a:bodyPr>
          <a:lstStyle/>
          <a:p>
            <a:pPr marL="0" indent="0">
              <a:buNone/>
              <a:defRPr/>
            </a:pPr>
            <a:r>
              <a:rPr lang="pt-PT" sz="2800" b="1" u="sng" dirty="0">
                <a:solidFill>
                  <a:schemeClr val="accent1"/>
                </a:solidFill>
              </a:rPr>
              <a:t>Parte I</a:t>
            </a:r>
          </a:p>
          <a:p>
            <a:pPr marL="285750" indent="-285750">
              <a:buFont typeface="Arial" panose="020B0604020202020204" pitchFamily="34" charset="0"/>
              <a:buChar char="•"/>
              <a:defRPr/>
            </a:pPr>
            <a:r>
              <a:rPr lang="pt-PT" sz="2800" dirty="0"/>
              <a:t>Apresentação dos estudantes e docente</a:t>
            </a:r>
          </a:p>
          <a:p>
            <a:pPr marL="285750" indent="-285750">
              <a:buFont typeface="Arial" panose="020B0604020202020204" pitchFamily="34" charset="0"/>
              <a:buChar char="•"/>
              <a:defRPr/>
            </a:pPr>
            <a:r>
              <a:rPr lang="pt-PT" sz="2800" dirty="0"/>
              <a:t>Apresentação do conteúdo programático (Plano Analítico)</a:t>
            </a:r>
          </a:p>
          <a:p>
            <a:pPr marL="285750" indent="-285750">
              <a:buFont typeface="Arial" panose="020B0604020202020204" pitchFamily="34" charset="0"/>
              <a:buChar char="•"/>
              <a:defRPr/>
            </a:pPr>
            <a:r>
              <a:rPr lang="pt-PT" sz="2800" dirty="0"/>
              <a:t>Esquema de desenvolvimento das aulas ( Metodologia)</a:t>
            </a:r>
          </a:p>
          <a:p>
            <a:pPr marL="285750" indent="-285750">
              <a:buFont typeface="Arial" panose="020B0604020202020204" pitchFamily="34" charset="0"/>
              <a:buChar char="•"/>
              <a:defRPr/>
            </a:pPr>
            <a:r>
              <a:rPr lang="pt-PT" sz="2800" dirty="0"/>
              <a:t>Esquema das avaliações (Plano de Avaliações)</a:t>
            </a:r>
          </a:p>
          <a:p>
            <a:pPr marL="285750" indent="-285750">
              <a:buFont typeface="Arial" panose="020B0604020202020204" pitchFamily="34" charset="0"/>
              <a:buChar char="•"/>
              <a:defRPr/>
            </a:pPr>
            <a:r>
              <a:rPr lang="pt-PT" sz="2800" dirty="0"/>
              <a:t>Formação dos grupos para a apresentação de trabalhos</a:t>
            </a:r>
          </a:p>
          <a:p>
            <a:pPr>
              <a:defRPr/>
            </a:pPr>
            <a:endParaRPr lang="pt-PT" sz="2800" dirty="0"/>
          </a:p>
          <a:p>
            <a:pPr>
              <a:defRPr/>
            </a:pPr>
            <a:endParaRPr lang="pt-PT" sz="2800" dirty="0"/>
          </a:p>
          <a:p>
            <a:pPr marL="0" indent="0">
              <a:buNone/>
              <a:defRPr/>
            </a:pPr>
            <a:r>
              <a:rPr lang="pt-PT" sz="2800" b="1" u="sng" dirty="0">
                <a:solidFill>
                  <a:schemeClr val="accent1"/>
                </a:solidFill>
              </a:rPr>
              <a:t>Parte II</a:t>
            </a:r>
          </a:p>
          <a:p>
            <a:pPr marL="0" indent="0">
              <a:buNone/>
              <a:defRPr/>
            </a:pPr>
            <a:r>
              <a:rPr lang="pt-PT" sz="2800" b="1" u="sng" dirty="0" err="1">
                <a:solidFill>
                  <a:schemeClr val="accent1"/>
                </a:solidFill>
              </a:rPr>
              <a:t>Sub-Tema</a:t>
            </a:r>
            <a:r>
              <a:rPr lang="pt-PT" sz="2800" b="1" u="sng" dirty="0">
                <a:solidFill>
                  <a:schemeClr val="accent1"/>
                </a:solidFill>
              </a:rPr>
              <a:t>: Gestão de Empresas</a:t>
            </a:r>
          </a:p>
          <a:p>
            <a:pPr marL="0" indent="0">
              <a:buNone/>
              <a:defRPr/>
            </a:pPr>
            <a:r>
              <a:rPr lang="pt-PT" sz="2800" b="1" u="sng" dirty="0">
                <a:solidFill>
                  <a:schemeClr val="accent1"/>
                </a:solidFill>
              </a:rPr>
              <a:t>Fundamentos Básicos</a:t>
            </a:r>
          </a:p>
          <a:p>
            <a:pPr marL="0" lvl="0" indent="0">
              <a:lnSpc>
                <a:spcPts val="1355"/>
              </a:lnSpc>
              <a:buNone/>
            </a:pPr>
            <a:r>
              <a:rPr lang="pt-PT" sz="2900" dirty="0">
                <a:effectLst/>
                <a:latin typeface="Aptos (Body)"/>
                <a:ea typeface="Arial MT"/>
                <a:cs typeface="Arial MT"/>
              </a:rPr>
              <a:t>Organização </a:t>
            </a:r>
            <a:r>
              <a:rPr lang="pt-PT" sz="2900" dirty="0" err="1">
                <a:effectLst/>
                <a:latin typeface="Aptos (Body)"/>
                <a:ea typeface="Arial MT"/>
                <a:cs typeface="Arial MT"/>
              </a:rPr>
              <a:t>vs</a:t>
            </a:r>
            <a:r>
              <a:rPr lang="pt-PT" sz="2900" dirty="0">
                <a:effectLst/>
                <a:latin typeface="Aptos (Body)"/>
                <a:ea typeface="Arial MT"/>
                <a:cs typeface="Arial MT"/>
              </a:rPr>
              <a:t> Empresa</a:t>
            </a:r>
          </a:p>
          <a:p>
            <a:pPr marL="742950" lvl="1" indent="-285750">
              <a:lnSpc>
                <a:spcPts val="1355"/>
              </a:lnSpc>
              <a:buFont typeface="Courier New" panose="02070309020205020404" pitchFamily="49" charset="0"/>
              <a:buChar char="o"/>
            </a:pPr>
            <a:r>
              <a:rPr lang="pt-PT" sz="2900" dirty="0">
                <a:effectLst/>
                <a:latin typeface="Aptos (Body)"/>
                <a:ea typeface="Arial MT"/>
                <a:cs typeface="Arial MT"/>
              </a:rPr>
              <a:t>Conceptualização</a:t>
            </a:r>
          </a:p>
          <a:p>
            <a:pPr marL="742950" lvl="1" indent="-285750">
              <a:lnSpc>
                <a:spcPts val="1355"/>
              </a:lnSpc>
              <a:buFont typeface="Courier New" panose="02070309020205020404" pitchFamily="49" charset="0"/>
              <a:buChar char="o"/>
            </a:pPr>
            <a:r>
              <a:rPr lang="pt-PT" sz="2900" dirty="0">
                <a:effectLst/>
                <a:latin typeface="Aptos (Body)"/>
                <a:ea typeface="Arial MT"/>
                <a:cs typeface="Arial MT"/>
              </a:rPr>
              <a:t>Características e Objectivos</a:t>
            </a:r>
          </a:p>
          <a:p>
            <a:endParaRPr lang="pt-PT" dirty="0"/>
          </a:p>
        </p:txBody>
      </p:sp>
    </p:spTree>
    <p:extLst>
      <p:ext uri="{BB962C8B-B14F-4D97-AF65-F5344CB8AC3E}">
        <p14:creationId xmlns:p14="http://schemas.microsoft.com/office/powerpoint/2010/main" val="3206419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CA1F3C0-06EB-F791-C0CB-04C6A30BBB9E}"/>
              </a:ext>
            </a:extLst>
          </p:cNvPr>
          <p:cNvGraphicFramePr>
            <a:graphicFrameLocks noGrp="1"/>
          </p:cNvGraphicFramePr>
          <p:nvPr>
            <p:extLst>
              <p:ext uri="{D42A27DB-BD31-4B8C-83A1-F6EECF244321}">
                <p14:modId xmlns:p14="http://schemas.microsoft.com/office/powerpoint/2010/main" val="121726943"/>
              </p:ext>
            </p:extLst>
          </p:nvPr>
        </p:nvGraphicFramePr>
        <p:xfrm>
          <a:off x="147204" y="814557"/>
          <a:ext cx="11897591" cy="6686656"/>
        </p:xfrm>
        <a:graphic>
          <a:graphicData uri="http://schemas.openxmlformats.org/drawingml/2006/table">
            <a:tbl>
              <a:tblPr firstRow="1" bandRow="1">
                <a:tableStyleId>{5C22544A-7EE6-4342-B048-85BDC9FD1C3A}</a:tableStyleId>
              </a:tblPr>
              <a:tblGrid>
                <a:gridCol w="1395958">
                  <a:extLst>
                    <a:ext uri="{9D8B030D-6E8A-4147-A177-3AD203B41FA5}">
                      <a16:colId xmlns:a16="http://schemas.microsoft.com/office/drawing/2014/main" val="20000"/>
                    </a:ext>
                  </a:extLst>
                </a:gridCol>
                <a:gridCol w="5282750">
                  <a:extLst>
                    <a:ext uri="{9D8B030D-6E8A-4147-A177-3AD203B41FA5}">
                      <a16:colId xmlns:a16="http://schemas.microsoft.com/office/drawing/2014/main" val="20001"/>
                    </a:ext>
                  </a:extLst>
                </a:gridCol>
                <a:gridCol w="5218883">
                  <a:extLst>
                    <a:ext uri="{9D8B030D-6E8A-4147-A177-3AD203B41FA5}">
                      <a16:colId xmlns:a16="http://schemas.microsoft.com/office/drawing/2014/main" val="20002"/>
                    </a:ext>
                  </a:extLst>
                </a:gridCol>
              </a:tblGrid>
              <a:tr h="417150">
                <a:tc>
                  <a:txBody>
                    <a:bodyPr/>
                    <a:lstStyle/>
                    <a:p>
                      <a:endParaRPr lang="pt-PT" sz="1800" dirty="0"/>
                    </a:p>
                  </a:txBody>
                  <a:tcPr marL="91441" marR="91441" marT="45734" marB="45734"/>
                </a:tc>
                <a:tc>
                  <a:txBody>
                    <a:bodyPr/>
                    <a:lstStyle/>
                    <a:p>
                      <a:r>
                        <a:rPr lang="pt-PT" sz="1800" b="1" i="0" kern="1200" dirty="0">
                          <a:solidFill>
                            <a:schemeClr val="lt1"/>
                          </a:solidFill>
                          <a:effectLst/>
                          <a:latin typeface="+mn-lt"/>
                          <a:ea typeface="+mn-ea"/>
                          <a:cs typeface="+mn-cs"/>
                        </a:rPr>
                        <a:t>Organização com fins lucrativos</a:t>
                      </a:r>
                      <a:endParaRPr lang="pt-PT" sz="1800" dirty="0"/>
                    </a:p>
                  </a:txBody>
                  <a:tcPr marL="91441" marR="91441" marT="45734" marB="45734"/>
                </a:tc>
                <a:tc>
                  <a:txBody>
                    <a:bodyPr/>
                    <a:lstStyle/>
                    <a:p>
                      <a:r>
                        <a:rPr lang="pt-PT" sz="1800" b="1" i="0" kern="1200" dirty="0">
                          <a:solidFill>
                            <a:schemeClr val="lt1"/>
                          </a:solidFill>
                          <a:effectLst/>
                          <a:latin typeface="+mn-lt"/>
                          <a:ea typeface="+mn-ea"/>
                          <a:cs typeface="+mn-cs"/>
                        </a:rPr>
                        <a:t>Organização sem fins lucrativos</a:t>
                      </a:r>
                      <a:endParaRPr lang="pt-PT" sz="1800" dirty="0"/>
                    </a:p>
                  </a:txBody>
                  <a:tcPr marL="91441" marR="91441" marT="45734" marB="45734"/>
                </a:tc>
                <a:extLst>
                  <a:ext uri="{0D108BD9-81ED-4DB2-BD59-A6C34878D82A}">
                    <a16:rowId xmlns:a16="http://schemas.microsoft.com/office/drawing/2014/main" val="10000"/>
                  </a:ext>
                </a:extLst>
              </a:tr>
              <a:tr h="582866">
                <a:tc>
                  <a:txBody>
                    <a:bodyPr/>
                    <a:lstStyle/>
                    <a:p>
                      <a:r>
                        <a:rPr lang="pt-PT" sz="1800" b="0" i="0" kern="1200" dirty="0">
                          <a:solidFill>
                            <a:schemeClr val="dk1"/>
                          </a:solidFill>
                          <a:effectLst/>
                          <a:latin typeface="+mn-lt"/>
                          <a:ea typeface="+mn-ea"/>
                          <a:cs typeface="+mn-cs"/>
                        </a:rPr>
                        <a:t>Significado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Uma entidade legal, que opera para obter lucro para o proprietário.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Uma entidade legal, que </a:t>
                      </a:r>
                      <a:r>
                        <a:rPr lang="pt-PT" sz="1800" b="0" i="0" kern="1200" dirty="0" err="1">
                          <a:solidFill>
                            <a:schemeClr val="dk1"/>
                          </a:solidFill>
                          <a:effectLst/>
                          <a:latin typeface="+mn-lt"/>
                          <a:ea typeface="+mn-ea"/>
                          <a:cs typeface="+mn-cs"/>
                        </a:rPr>
                        <a:t>actua</a:t>
                      </a:r>
                      <a:r>
                        <a:rPr lang="pt-PT" sz="1800" b="0" i="0" kern="1200" dirty="0">
                          <a:solidFill>
                            <a:schemeClr val="dk1"/>
                          </a:solidFill>
                          <a:effectLst/>
                          <a:latin typeface="+mn-lt"/>
                          <a:ea typeface="+mn-ea"/>
                          <a:cs typeface="+mn-cs"/>
                        </a:rPr>
                        <a:t> para servir a sociedade como um todo.</a:t>
                      </a:r>
                      <a:endParaRPr lang="pt-PT" sz="1800" dirty="0"/>
                    </a:p>
                  </a:txBody>
                  <a:tcPr marL="91441" marR="91441" marT="45734" marB="45734"/>
                </a:tc>
                <a:extLst>
                  <a:ext uri="{0D108BD9-81ED-4DB2-BD59-A6C34878D82A}">
                    <a16:rowId xmlns:a16="http://schemas.microsoft.com/office/drawing/2014/main" val="10001"/>
                  </a:ext>
                </a:extLst>
              </a:tr>
              <a:tr h="417150">
                <a:tc>
                  <a:txBody>
                    <a:bodyPr/>
                    <a:lstStyle/>
                    <a:p>
                      <a:r>
                        <a:rPr lang="pt-PT" sz="1800" b="0" i="0" kern="1200" dirty="0">
                          <a:solidFill>
                            <a:schemeClr val="dk1"/>
                          </a:solidFill>
                          <a:effectLst/>
                          <a:latin typeface="+mn-lt"/>
                          <a:ea typeface="+mn-ea"/>
                          <a:cs typeface="+mn-cs"/>
                        </a:rPr>
                        <a:t>Motivo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Geração de lucro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Serviço social</a:t>
                      </a:r>
                      <a:endParaRPr lang="pt-PT" sz="1800" dirty="0"/>
                    </a:p>
                  </a:txBody>
                  <a:tcPr marL="91441" marR="91441" marT="45734" marB="45734"/>
                </a:tc>
                <a:extLst>
                  <a:ext uri="{0D108BD9-81ED-4DB2-BD59-A6C34878D82A}">
                    <a16:rowId xmlns:a16="http://schemas.microsoft.com/office/drawing/2014/main" val="10002"/>
                  </a:ext>
                </a:extLst>
              </a:tr>
              <a:tr h="582866">
                <a:tc>
                  <a:txBody>
                    <a:bodyPr/>
                    <a:lstStyle/>
                    <a:p>
                      <a:r>
                        <a:rPr lang="pt-PT" sz="1800" b="0" i="0" kern="1200" dirty="0">
                          <a:solidFill>
                            <a:schemeClr val="dk1"/>
                          </a:solidFill>
                          <a:effectLst/>
                          <a:latin typeface="+mn-lt"/>
                          <a:ea typeface="+mn-ea"/>
                          <a:cs typeface="+mn-cs"/>
                        </a:rPr>
                        <a:t>Forma de organização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Propriedade exclusiva, empresa individual ou empresa de parceria</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Propriedades individuais, exclusivamente públicas ou mistas</a:t>
                      </a:r>
                      <a:endParaRPr lang="pt-PT" sz="1800" dirty="0"/>
                    </a:p>
                  </a:txBody>
                  <a:tcPr marL="91441" marR="91441" marT="45734" marB="45734"/>
                </a:tc>
                <a:extLst>
                  <a:ext uri="{0D108BD9-81ED-4DB2-BD59-A6C34878D82A}">
                    <a16:rowId xmlns:a16="http://schemas.microsoft.com/office/drawing/2014/main" val="10003"/>
                  </a:ext>
                </a:extLst>
              </a:tr>
              <a:tr h="582866">
                <a:tc>
                  <a:txBody>
                    <a:bodyPr/>
                    <a:lstStyle/>
                    <a:p>
                      <a:r>
                        <a:rPr lang="pt-PT" sz="1800" b="0" i="0" kern="1200" dirty="0">
                          <a:solidFill>
                            <a:schemeClr val="dk1"/>
                          </a:solidFill>
                          <a:effectLst/>
                          <a:latin typeface="+mn-lt"/>
                          <a:ea typeface="+mn-ea"/>
                          <a:cs typeface="+mn-cs"/>
                        </a:rPr>
                        <a:t>Gestão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Proprietário único, sócios ou diretores, conforme o caso. Autonomia</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Comitês ou órgãos de administração, curadores, etc. Autonomia dependendo do enquadramento legal</a:t>
                      </a:r>
                      <a:endParaRPr lang="pt-PT" sz="1800" dirty="0"/>
                    </a:p>
                  </a:txBody>
                  <a:tcPr marL="91441" marR="91441" marT="45734" marB="45734"/>
                </a:tc>
                <a:extLst>
                  <a:ext uri="{0D108BD9-81ED-4DB2-BD59-A6C34878D82A}">
                    <a16:rowId xmlns:a16="http://schemas.microsoft.com/office/drawing/2014/main" val="10004"/>
                  </a:ext>
                </a:extLst>
              </a:tr>
              <a:tr h="582866">
                <a:tc>
                  <a:txBody>
                    <a:bodyPr/>
                    <a:lstStyle/>
                    <a:p>
                      <a:r>
                        <a:rPr lang="pt-PT" sz="1800" b="0" i="0" kern="1200" dirty="0">
                          <a:solidFill>
                            <a:schemeClr val="dk1"/>
                          </a:solidFill>
                          <a:effectLst/>
                          <a:latin typeface="+mn-lt"/>
                          <a:ea typeface="+mn-ea"/>
                          <a:cs typeface="+mn-cs"/>
                        </a:rPr>
                        <a:t>Fonte de receita</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Venda de bens e serviços.</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Doação, contribuições, taxa de associação etc.</a:t>
                      </a:r>
                      <a:endParaRPr lang="pt-PT" sz="1800" dirty="0"/>
                    </a:p>
                  </a:txBody>
                  <a:tcPr marL="91441" marR="91441" marT="45734" marB="45734"/>
                </a:tc>
                <a:extLst>
                  <a:ext uri="{0D108BD9-81ED-4DB2-BD59-A6C34878D82A}">
                    <a16:rowId xmlns:a16="http://schemas.microsoft.com/office/drawing/2014/main" val="10005"/>
                  </a:ext>
                </a:extLst>
              </a:tr>
              <a:tr h="417150">
                <a:tc>
                  <a:txBody>
                    <a:bodyPr/>
                    <a:lstStyle/>
                    <a:p>
                      <a:r>
                        <a:rPr lang="pt-PT" sz="1800" b="0" i="0" kern="1200" dirty="0">
                          <a:solidFill>
                            <a:schemeClr val="dk1"/>
                          </a:solidFill>
                          <a:effectLst/>
                          <a:latin typeface="+mn-lt"/>
                          <a:ea typeface="+mn-ea"/>
                          <a:cs typeface="+mn-cs"/>
                        </a:rPr>
                        <a:t>Capital inicial</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Capital aportado pelos proprietários.</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Fundos de doação, subsídio do governo e assim por diante.</a:t>
                      </a:r>
                      <a:endParaRPr lang="pt-PT" sz="1800" dirty="0"/>
                    </a:p>
                  </a:txBody>
                  <a:tcPr marL="91441" marR="91441" marT="45734" marB="45734"/>
                </a:tc>
                <a:extLst>
                  <a:ext uri="{0D108BD9-81ED-4DB2-BD59-A6C34878D82A}">
                    <a16:rowId xmlns:a16="http://schemas.microsoft.com/office/drawing/2014/main" val="10006"/>
                  </a:ext>
                </a:extLst>
              </a:tr>
              <a:tr h="582866">
                <a:tc>
                  <a:txBody>
                    <a:bodyPr/>
                    <a:lstStyle/>
                    <a:p>
                      <a:r>
                        <a:rPr lang="pt-PT" sz="1800" b="0" i="0" kern="1200" dirty="0">
                          <a:solidFill>
                            <a:schemeClr val="dk1"/>
                          </a:solidFill>
                          <a:effectLst/>
                          <a:latin typeface="+mn-lt"/>
                          <a:ea typeface="+mn-ea"/>
                          <a:cs typeface="+mn-cs"/>
                        </a:rPr>
                        <a:t>Instrumentos de gestão</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Demonstração de resultados, Balanço patrimonial e Demonstração de fluxos de caixa</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Recebimento e pagamento, Receitas e despesas e Relatórios de actividade e Balanço.</a:t>
                      </a:r>
                      <a:endParaRPr lang="pt-PT" sz="1800" dirty="0"/>
                    </a:p>
                  </a:txBody>
                  <a:tcPr marL="91441" marR="91441" marT="45734" marB="45734"/>
                </a:tc>
                <a:extLst>
                  <a:ext uri="{0D108BD9-81ED-4DB2-BD59-A6C34878D82A}">
                    <a16:rowId xmlns:a16="http://schemas.microsoft.com/office/drawing/2014/main" val="10007"/>
                  </a:ext>
                </a:extLst>
              </a:tr>
              <a:tr h="582866">
                <a:tc>
                  <a:txBody>
                    <a:bodyPr/>
                    <a:lstStyle/>
                    <a:p>
                      <a:r>
                        <a:rPr lang="pt-PT" sz="1800" b="0" i="0" kern="1200" dirty="0">
                          <a:solidFill>
                            <a:schemeClr val="dk1"/>
                          </a:solidFill>
                          <a:effectLst/>
                          <a:latin typeface="+mn-lt"/>
                          <a:ea typeface="+mn-ea"/>
                          <a:cs typeface="+mn-cs"/>
                        </a:rPr>
                        <a:t>Aplicação de resultados</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Lucro, é transferido para a conta capital.</a:t>
                      </a:r>
                      <a:endParaRPr lang="pt-PT" sz="1800" dirty="0"/>
                    </a:p>
                  </a:txBody>
                  <a:tcPr marL="91441" marR="91441" marT="45734" marB="45734"/>
                </a:tc>
                <a:tc>
                  <a:txBody>
                    <a:bodyPr/>
                    <a:lstStyle/>
                    <a:p>
                      <a:r>
                        <a:rPr lang="pt-PT" sz="1800" b="0" i="0" kern="1200" dirty="0">
                          <a:solidFill>
                            <a:schemeClr val="dk1"/>
                          </a:solidFill>
                          <a:effectLst/>
                          <a:latin typeface="+mn-lt"/>
                          <a:ea typeface="+mn-ea"/>
                          <a:cs typeface="+mn-cs"/>
                        </a:rPr>
                        <a:t>O excedente é transferido para o fundo de capital.</a:t>
                      </a:r>
                      <a:endParaRPr lang="pt-PT" sz="1800" dirty="0"/>
                    </a:p>
                  </a:txBody>
                  <a:tcPr marL="91441" marR="91441" marT="45734" marB="45734"/>
                </a:tc>
                <a:extLst>
                  <a:ext uri="{0D108BD9-81ED-4DB2-BD59-A6C34878D82A}">
                    <a16:rowId xmlns:a16="http://schemas.microsoft.com/office/drawing/2014/main" val="10008"/>
                  </a:ext>
                </a:extLst>
              </a:tr>
            </a:tbl>
          </a:graphicData>
        </a:graphic>
      </p:graphicFrame>
      <p:sp>
        <p:nvSpPr>
          <p:cNvPr id="194607" name="TextBox 2">
            <a:extLst>
              <a:ext uri="{FF2B5EF4-FFF2-40B4-BE49-F238E27FC236}">
                <a16:creationId xmlns:a16="http://schemas.microsoft.com/office/drawing/2014/main" id="{A045B8C5-C3FD-E924-F993-A801AB5A06C9}"/>
              </a:ext>
            </a:extLst>
          </p:cNvPr>
          <p:cNvSpPr txBox="1">
            <a:spLocks noChangeArrowheads="1"/>
          </p:cNvSpPr>
          <p:nvPr/>
        </p:nvSpPr>
        <p:spPr bwMode="auto">
          <a:xfrm>
            <a:off x="0" y="179747"/>
            <a:ext cx="112093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200" b="1" u="sng" dirty="0">
                <a:solidFill>
                  <a:schemeClr val="accent1"/>
                </a:solidFill>
                <a:latin typeface="Abadi" panose="020B0604020104020204" pitchFamily="34" charset="0"/>
              </a:rPr>
              <a:t>Quadro resumo comparativo</a:t>
            </a:r>
          </a:p>
        </p:txBody>
      </p:sp>
    </p:spTree>
    <p:extLst>
      <p:ext uri="{BB962C8B-B14F-4D97-AF65-F5344CB8AC3E}">
        <p14:creationId xmlns:p14="http://schemas.microsoft.com/office/powerpoint/2010/main" val="105877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2">
            <a:extLst>
              <a:ext uri="{FF2B5EF4-FFF2-40B4-BE49-F238E27FC236}">
                <a16:creationId xmlns:a16="http://schemas.microsoft.com/office/drawing/2014/main" id="{DFDA7416-6403-64F4-6EAD-E0C17A49A6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575019F0-4ECF-43D7-AD2B-A35FD6269280}" type="slidenum">
              <a:rPr lang="pt-PT" altLang="pt-PT" smtClean="0">
                <a:solidFill>
                  <a:schemeClr val="accent2"/>
                </a:solidFill>
              </a:rPr>
              <a:pPr/>
              <a:t>21</a:t>
            </a:fld>
            <a:endParaRPr lang="pt-PT" altLang="pt-PT">
              <a:solidFill>
                <a:schemeClr val="accent2"/>
              </a:solidFill>
            </a:endParaRPr>
          </a:p>
        </p:txBody>
      </p:sp>
      <p:sp>
        <p:nvSpPr>
          <p:cNvPr id="4" name="TextBox 3">
            <a:extLst>
              <a:ext uri="{FF2B5EF4-FFF2-40B4-BE49-F238E27FC236}">
                <a16:creationId xmlns:a16="http://schemas.microsoft.com/office/drawing/2014/main" id="{56485DD6-6DF7-973F-0437-39680A703DC4}"/>
              </a:ext>
            </a:extLst>
          </p:cNvPr>
          <p:cNvSpPr txBox="1"/>
          <p:nvPr/>
        </p:nvSpPr>
        <p:spPr>
          <a:xfrm>
            <a:off x="395287" y="351559"/>
            <a:ext cx="11401425" cy="6848029"/>
          </a:xfrm>
          <a:prstGeom prst="rect">
            <a:avLst/>
          </a:prstGeom>
          <a:noFill/>
        </p:spPr>
        <p:txBody>
          <a:bodyPr>
            <a:spAutoFit/>
          </a:bodyPr>
          <a:lstStyle/>
          <a:p>
            <a:pPr algn="just">
              <a:defRPr/>
            </a:pPr>
            <a:r>
              <a:rPr lang="pt-PT" altLang="pt-PT" sz="3000" b="1" dirty="0">
                <a:solidFill>
                  <a:schemeClr val="accent1"/>
                </a:solidFill>
                <a:latin typeface="Arial" panose="020B0604020202020204" pitchFamily="34" charset="0"/>
                <a:cs typeface="Arial" panose="020B0604020202020204" pitchFamily="34" charset="0"/>
              </a:rPr>
              <a:t>Empresa Privada: Conceptualização à luz da legislação moçambicana</a:t>
            </a:r>
          </a:p>
          <a:p>
            <a:pPr algn="just">
              <a:defRPr/>
            </a:pPr>
            <a:r>
              <a:rPr lang="pt-PT" altLang="pt-PT" sz="2000" b="1" dirty="0">
                <a:solidFill>
                  <a:srgbClr val="222222"/>
                </a:solidFill>
                <a:latin typeface="Arial" panose="020B0604020202020204" pitchFamily="34" charset="0"/>
                <a:cs typeface="Arial" panose="020B0604020202020204" pitchFamily="34" charset="0"/>
              </a:rPr>
              <a:t> </a:t>
            </a:r>
          </a:p>
          <a:p>
            <a:pPr algn="just">
              <a:defRPr/>
            </a:pPr>
            <a:r>
              <a:rPr lang="pt-PT" altLang="pt-PT" sz="2200" dirty="0">
                <a:latin typeface="Arial" panose="020B0604020202020204" pitchFamily="34" charset="0"/>
                <a:cs typeface="Arial" panose="020B0604020202020204" pitchFamily="34" charset="0"/>
              </a:rPr>
              <a:t>Segundo o </a:t>
            </a:r>
            <a:r>
              <a:rPr lang="pt-PT" altLang="pt-PT" sz="2200" b="1" dirty="0">
                <a:latin typeface="Arial" panose="020B0604020202020204" pitchFamily="34" charset="0"/>
                <a:cs typeface="Arial" panose="020B0604020202020204" pitchFamily="34" charset="0"/>
              </a:rPr>
              <a:t>Decreto-Lei n.º 1/2022 de 25 de Maio que aprova </a:t>
            </a:r>
            <a:r>
              <a:rPr lang="pt-PT" altLang="pt-PT" sz="2200" dirty="0">
                <a:latin typeface="Arial" panose="020B0604020202020204" pitchFamily="34" charset="0"/>
                <a:cs typeface="Arial" panose="020B0604020202020204" pitchFamily="34" charset="0"/>
              </a:rPr>
              <a:t>o Código Comercial de Moçambique, considera-se </a:t>
            </a:r>
            <a:r>
              <a:rPr lang="pt-PT" altLang="pt-PT" sz="2200" b="1" dirty="0">
                <a:solidFill>
                  <a:srgbClr val="FF0000"/>
                </a:solidFill>
                <a:latin typeface="Arial" panose="020B0604020202020204" pitchFamily="34" charset="0"/>
                <a:cs typeface="Arial" panose="020B0604020202020204" pitchFamily="34" charset="0"/>
              </a:rPr>
              <a:t>Empresa</a:t>
            </a:r>
            <a:r>
              <a:rPr lang="pt-PT" altLang="pt-PT" sz="2200" dirty="0">
                <a:latin typeface="Arial" panose="020B0604020202020204" pitchFamily="34" charset="0"/>
                <a:cs typeface="Arial" panose="020B0604020202020204" pitchFamily="34" charset="0"/>
              </a:rPr>
              <a:t> a organização dos factores de produção promovida pelo empresário individual ou por sociedade empresarial, voltada para a produção ou distribuição de bens e serviços, destinados ao mercado e explorados com finalidade lucrativa.</a:t>
            </a:r>
            <a:endParaRPr lang="pt-PT" altLang="pt-PT" sz="2200" dirty="0">
              <a:solidFill>
                <a:srgbClr val="222222"/>
              </a:solidFill>
              <a:latin typeface="Arial" panose="020B0604020202020204" pitchFamily="34" charset="0"/>
              <a:cs typeface="Arial" panose="020B0604020202020204" pitchFamily="34" charset="0"/>
            </a:endParaRPr>
          </a:p>
          <a:p>
            <a:pPr algn="just">
              <a:defRPr/>
            </a:pPr>
            <a:endParaRPr lang="pt-PT" sz="2200" dirty="0">
              <a:latin typeface="Arial" panose="020B0604020202020204" pitchFamily="34" charset="0"/>
              <a:cs typeface="Arial" panose="020B0604020202020204" pitchFamily="34" charset="0"/>
            </a:endParaRPr>
          </a:p>
          <a:p>
            <a:pPr algn="just">
              <a:defRPr/>
            </a:pPr>
            <a:endParaRPr lang="pt-PT" sz="2200" dirty="0">
              <a:latin typeface="Arial" panose="020B0604020202020204" pitchFamily="34" charset="0"/>
              <a:cs typeface="Arial" panose="020B0604020202020204" pitchFamily="34" charset="0"/>
            </a:endParaRPr>
          </a:p>
          <a:p>
            <a:pPr algn="just">
              <a:defRPr/>
            </a:pPr>
            <a:r>
              <a:rPr lang="pt-PT" sz="2200" dirty="0">
                <a:latin typeface="Arial" panose="020B0604020202020204" pitchFamily="34" charset="0"/>
                <a:cs typeface="Arial" panose="020B0604020202020204" pitchFamily="34" charset="0"/>
              </a:rPr>
              <a:t>As </a:t>
            </a:r>
            <a:r>
              <a:rPr lang="pt-PT" sz="2200" b="1" dirty="0">
                <a:solidFill>
                  <a:srgbClr val="FF0000"/>
                </a:solidFill>
                <a:latin typeface="Arial" panose="020B0604020202020204" pitchFamily="34" charset="0"/>
                <a:cs typeface="Arial" panose="020B0604020202020204" pitchFamily="34" charset="0"/>
              </a:rPr>
              <a:t>Empresas privadas </a:t>
            </a:r>
            <a:r>
              <a:rPr lang="pt-PT" sz="2200" b="1" dirty="0">
                <a:latin typeface="Arial" panose="020B0604020202020204" pitchFamily="34" charset="0"/>
                <a:cs typeface="Arial" panose="020B0604020202020204" pitchFamily="34" charset="0"/>
              </a:rPr>
              <a:t>surgem por livre associação de seus fundadores privados, ou devido a acções de privatização</a:t>
            </a:r>
            <a:r>
              <a:rPr lang="pt-PT" sz="2200" dirty="0">
                <a:latin typeface="Arial" panose="020B0604020202020204" pitchFamily="34" charset="0"/>
                <a:cs typeface="Arial" panose="020B0604020202020204" pitchFamily="34" charset="0"/>
              </a:rPr>
              <a:t> ou venda privada de empresas públicas. Em qualquer caso, a sua principal tarefa é gerar rentabilidade, ou seja, acumular capital e enriquecer os seus proprietários ou acionistas, sejam eles pessoas singulares ou coletivas.</a:t>
            </a:r>
          </a:p>
          <a:p>
            <a:pPr algn="just">
              <a:defRPr/>
            </a:pPr>
            <a:endParaRPr lang="pt-PT" sz="2000" dirty="0">
              <a:latin typeface="Arial" panose="020B0604020202020204" pitchFamily="34" charset="0"/>
              <a:cs typeface="Arial" panose="020B0604020202020204" pitchFamily="34"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0480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6F0F6B-735A-54D4-8EEB-45A1A50D6020}"/>
              </a:ext>
            </a:extLst>
          </p:cNvPr>
          <p:cNvSpPr txBox="1"/>
          <p:nvPr/>
        </p:nvSpPr>
        <p:spPr>
          <a:xfrm>
            <a:off x="267711" y="136525"/>
            <a:ext cx="11775353" cy="6401753"/>
          </a:xfrm>
          <a:prstGeom prst="rect">
            <a:avLst/>
          </a:prstGeom>
          <a:noFill/>
        </p:spPr>
        <p:txBody>
          <a:bodyPr wrap="square">
            <a:spAutoFit/>
          </a:bodyPr>
          <a:lstStyle/>
          <a:p>
            <a:pPr algn="just">
              <a:defRPr/>
            </a:pPr>
            <a:r>
              <a:rPr lang="pt-PT" sz="3000" b="1" u="sng" dirty="0">
                <a:solidFill>
                  <a:schemeClr val="accent1"/>
                </a:solidFill>
                <a:latin typeface="Arial" panose="020B0604020202020204" pitchFamily="34" charset="0"/>
                <a:cs typeface="Arial" panose="020B0604020202020204" pitchFamily="34" charset="0"/>
              </a:rPr>
              <a:t>Características das empresas privadas</a:t>
            </a:r>
          </a:p>
          <a:p>
            <a:pPr algn="just">
              <a:defRPr/>
            </a:pPr>
            <a:endParaRPr lang="pt-PT" sz="2000" b="1" u="sng" dirty="0">
              <a:latin typeface="Arial" panose="020B0604020202020204" pitchFamily="34" charset="0"/>
              <a:cs typeface="Arial" panose="020B0604020202020204" pitchFamily="34" charset="0"/>
            </a:endParaRPr>
          </a:p>
          <a:p>
            <a:pPr algn="just">
              <a:defRPr/>
            </a:pPr>
            <a:r>
              <a:rPr lang="pt-PT" sz="2000" dirty="0">
                <a:latin typeface="Arial" panose="020B0604020202020204" pitchFamily="34" charset="0"/>
                <a:cs typeface="Arial" panose="020B0604020202020204" pitchFamily="34" charset="0"/>
              </a:rPr>
              <a:t>As empresas privadas são caracterizadas pelo seguinte:</a:t>
            </a: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São propriedade privada</a:t>
            </a:r>
            <a:r>
              <a:rPr lang="pt-PT" sz="2000" dirty="0">
                <a:latin typeface="Arial" panose="020B0604020202020204" pitchFamily="34" charset="0"/>
                <a:cs typeface="Arial" panose="020B0604020202020204" pitchFamily="34" charset="0"/>
              </a:rPr>
              <a:t>, ou seja, seus proprietários ou </a:t>
            </a:r>
            <a:r>
              <a:rPr lang="pt-PT" sz="2000" dirty="0" err="1">
                <a:latin typeface="Arial" panose="020B0604020202020204" pitchFamily="34" charset="0"/>
                <a:cs typeface="Arial" panose="020B0604020202020204" pitchFamily="34" charset="0"/>
              </a:rPr>
              <a:t>accionistas</a:t>
            </a:r>
            <a:r>
              <a:rPr lang="pt-PT" sz="2000" dirty="0">
                <a:latin typeface="Arial" panose="020B0604020202020204" pitchFamily="34" charset="0"/>
                <a:cs typeface="Arial" panose="020B0604020202020204" pitchFamily="34" charset="0"/>
              </a:rPr>
              <a:t> são </a:t>
            </a:r>
            <a:r>
              <a:rPr lang="pt-PT" sz="2000" dirty="0" err="1">
                <a:latin typeface="Arial" panose="020B0604020202020204" pitchFamily="34" charset="0"/>
                <a:cs typeface="Arial" panose="020B0604020202020204" pitchFamily="34" charset="0"/>
              </a:rPr>
              <a:t>actores</a:t>
            </a:r>
            <a:r>
              <a:rPr lang="pt-PT" sz="2000" dirty="0">
                <a:latin typeface="Arial" panose="020B0604020202020204" pitchFamily="34" charset="0"/>
                <a:cs typeface="Arial" panose="020B0604020202020204" pitchFamily="34" charset="0"/>
              </a:rPr>
              <a:t> livres e independentes, e não o Estado. É possível, no entanto, ao Estado adquirir acções de uma empresa privada, sem perder a sua autonomia (participações minoritárias). Excepto nos casos em que o Estado é o accionista maioritário.</a:t>
            </a:r>
          </a:p>
          <a:p>
            <a:pPr algn="just">
              <a:buFont typeface="Arial" panose="020B0604020202020204" pitchFamily="34" charset="0"/>
              <a:buChar char="•"/>
              <a:defRPr/>
            </a:pPr>
            <a:endParaRPr 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Sua missão fundamental é lucrar e gerar lucros</a:t>
            </a:r>
            <a:r>
              <a:rPr lang="pt-PT" sz="2000" dirty="0">
                <a:latin typeface="Arial" panose="020B0604020202020204" pitchFamily="34" charset="0"/>
                <a:cs typeface="Arial" panose="020B0604020202020204" pitchFamily="34" charset="0"/>
              </a:rPr>
              <a:t>, ou seja, contribuir por meio da produção e comercialização com a geração de riqueza privada.</a:t>
            </a:r>
          </a:p>
          <a:p>
            <a:pPr algn="just">
              <a:buFont typeface="Arial" panose="020B0604020202020204" pitchFamily="34" charset="0"/>
              <a:buChar char="•"/>
              <a:defRPr/>
            </a:pPr>
            <a:endParaRPr 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Seu funcionamento é regido pelas leis do país em que desenvolvem suas actividades</a:t>
            </a:r>
            <a:r>
              <a:rPr lang="pt-PT" sz="2000" dirty="0">
                <a:latin typeface="Arial" panose="020B0604020202020204" pitchFamily="34" charset="0"/>
                <a:cs typeface="Arial" panose="020B0604020202020204" pitchFamily="34" charset="0"/>
              </a:rPr>
              <a:t> econômicas. Eles são suscetíveis a auditoria e inspecção de diferentes tipos. Isso significa que, dependendo da legislação local, as empresas são mais ou menos obrigadas a ser transparentes com suas finanças e responsáveis ​​pelas consequências de suas actividades.</a:t>
            </a:r>
          </a:p>
          <a:p>
            <a:pPr algn="just">
              <a:buFont typeface="Arial" panose="020B0604020202020204" pitchFamily="34" charset="0"/>
              <a:buChar char="•"/>
              <a:defRPr/>
            </a:pPr>
            <a:endParaRPr 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latin typeface="Arial" panose="020B0604020202020204" pitchFamily="34" charset="0"/>
                <a:cs typeface="Arial" panose="020B0604020202020204" pitchFamily="34" charset="0"/>
              </a:rPr>
              <a:t>O patrimônio da organização é sempre privado</a:t>
            </a:r>
            <a:r>
              <a:rPr lang="pt-PT" sz="2000" dirty="0">
                <a:latin typeface="Arial" panose="020B0604020202020204" pitchFamily="34" charset="0"/>
                <a:cs typeface="Arial" panose="020B0604020202020204" pitchFamily="34" charset="0"/>
              </a:rPr>
              <a:t>, assim como a propriedade dos meios de produção. Além disso, são contratados dois tipos de trabalhadores assalariados: os administrativos, que mantêm a estrutura da empresa em funcionamento, e os trabalhadores, que realizam a atividade produtiva.</a:t>
            </a:r>
            <a:endParaRPr lang="pt-PT" sz="2500" b="1" dirty="0">
              <a:solidFill>
                <a:schemeClr val="accent1">
                  <a:lumMod val="50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9517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Box 3">
            <a:extLst>
              <a:ext uri="{FF2B5EF4-FFF2-40B4-BE49-F238E27FC236}">
                <a16:creationId xmlns:a16="http://schemas.microsoft.com/office/drawing/2014/main" id="{FA99F4D3-EE2C-9F2C-7FA7-1169F74EE22D}"/>
              </a:ext>
            </a:extLst>
          </p:cNvPr>
          <p:cNvSpPr txBox="1">
            <a:spLocks noChangeArrowheads="1"/>
          </p:cNvSpPr>
          <p:nvPr/>
        </p:nvSpPr>
        <p:spPr bwMode="auto">
          <a:xfrm>
            <a:off x="187036" y="289936"/>
            <a:ext cx="11689773"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Empresa pública</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A Lei n.º3/2018 de 19 de Junho define as </a:t>
            </a:r>
            <a:r>
              <a:rPr lang="pt-PT" altLang="pt-PT" sz="2000" b="1" dirty="0">
                <a:solidFill>
                  <a:srgbClr val="FF0000"/>
                </a:solidFill>
                <a:latin typeface="Arial" panose="020B0604020202020204" pitchFamily="34" charset="0"/>
                <a:cs typeface="Arial" panose="020B0604020202020204" pitchFamily="34" charset="0"/>
              </a:rPr>
              <a:t>Empresas públicas </a:t>
            </a:r>
            <a:r>
              <a:rPr lang="pt-PT" altLang="pt-PT" sz="2000" dirty="0">
                <a:latin typeface="Arial" panose="020B0604020202020204" pitchFamily="34" charset="0"/>
                <a:cs typeface="Arial" panose="020B0604020202020204" pitchFamily="34" charset="0"/>
              </a:rPr>
              <a:t>como aquelas entidades detidas exclusivamente pelo Estado (</a:t>
            </a:r>
            <a:r>
              <a:rPr lang="pt-PT" altLang="pt-PT" sz="2000" dirty="0" err="1">
                <a:latin typeface="Arial" panose="020B0604020202020204" pitchFamily="34" charset="0"/>
                <a:cs typeface="Arial" panose="020B0604020202020204" pitchFamily="34" charset="0"/>
              </a:rPr>
              <a:t>art</a:t>
            </a:r>
            <a:r>
              <a:rPr lang="pt-PT" altLang="pt-PT" sz="2000" dirty="0">
                <a:latin typeface="Arial" panose="020B0604020202020204" pitchFamily="34" charset="0"/>
                <a:cs typeface="Arial" panose="020B0604020202020204" pitchFamily="34" charset="0"/>
              </a:rPr>
              <a:t>. n.º 36). </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O sector empresarial do Estado é constituído por um conjunto de unidades produtivas e  comerciais do Estado, organizadas e geridas de forma empresarial, integrando as empresas públicas e as empresas exclusiva ou maioritariamente participadas pelo Estado ( </a:t>
            </a:r>
            <a:r>
              <a:rPr lang="pt-PT" altLang="pt-PT" sz="2000" dirty="0" err="1">
                <a:latin typeface="Arial" panose="020B0604020202020204" pitchFamily="34" charset="0"/>
                <a:cs typeface="Arial" panose="020B0604020202020204" pitchFamily="34" charset="0"/>
              </a:rPr>
              <a:t>art</a:t>
            </a:r>
            <a:r>
              <a:rPr lang="pt-PT" altLang="pt-PT" sz="2000" dirty="0">
                <a:latin typeface="Arial" panose="020B0604020202020204" pitchFamily="34" charset="0"/>
                <a:cs typeface="Arial" panose="020B0604020202020204" pitchFamily="34" charset="0"/>
              </a:rPr>
              <a:t>. n.º2). </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As empresas públicas diferem das privadas por pertencerem ao Estado (enquanto estas últimas residem nas mãos de terceiros), e </a:t>
            </a:r>
            <a:r>
              <a:rPr lang="pt-PT" altLang="pt-PT" sz="2000" b="1" dirty="0">
                <a:latin typeface="Arial" panose="020B0604020202020204" pitchFamily="34" charset="0"/>
                <a:cs typeface="Arial" panose="020B0604020202020204" pitchFamily="34" charset="0"/>
              </a:rPr>
              <a:t>normalmente fazem parte do património público</a:t>
            </a:r>
            <a:r>
              <a:rPr lang="pt-PT" altLang="pt-PT" sz="2000" dirty="0">
                <a:latin typeface="Arial" panose="020B0604020202020204" pitchFamily="34" charset="0"/>
                <a:cs typeface="Arial" panose="020B0604020202020204" pitchFamily="34" charset="0"/>
              </a:rPr>
              <a:t> , ou seja, do património de uma nação que o Estado administra em nome de todos.</a:t>
            </a:r>
          </a:p>
          <a:p>
            <a:pPr algn="just"/>
            <a:endParaRPr lang="pt-PT" altLang="pt-PT" sz="2000" dirty="0">
              <a:latin typeface="Arial" panose="020B0604020202020204" pitchFamily="34" charset="0"/>
              <a:cs typeface="Arial" panose="020B0604020202020204" pitchFamily="34" charset="0"/>
            </a:endParaRPr>
          </a:p>
          <a:p>
            <a:pPr algn="just"/>
            <a:r>
              <a:rPr lang="pt-PT" altLang="pt-PT" sz="2000" dirty="0">
                <a:latin typeface="Arial" panose="020B0604020202020204" pitchFamily="34" charset="0"/>
                <a:cs typeface="Arial" panose="020B0604020202020204" pitchFamily="34" charset="0"/>
              </a:rPr>
              <a:t>Ao mesmo tempo, isso permite que muitas empresas públicas busquem objectivos estratégicos e estruturantes sendo por isso diferentes dos privados e, geralmente, sejam menos focadas no lucro e no desempenho económico. Tudo depende das directrizes da política económica do governo.</a:t>
            </a:r>
          </a:p>
        </p:txBody>
      </p:sp>
    </p:spTree>
    <p:extLst>
      <p:ext uri="{BB962C8B-B14F-4D97-AF65-F5344CB8AC3E}">
        <p14:creationId xmlns:p14="http://schemas.microsoft.com/office/powerpoint/2010/main" val="60868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Box 3">
            <a:extLst>
              <a:ext uri="{FF2B5EF4-FFF2-40B4-BE49-F238E27FC236}">
                <a16:creationId xmlns:a16="http://schemas.microsoft.com/office/drawing/2014/main" id="{37576B4C-D3B8-F08D-3072-DE8D35847388}"/>
              </a:ext>
            </a:extLst>
          </p:cNvPr>
          <p:cNvSpPr txBox="1">
            <a:spLocks noChangeArrowheads="1"/>
          </p:cNvSpPr>
          <p:nvPr/>
        </p:nvSpPr>
        <p:spPr bwMode="auto">
          <a:xfrm>
            <a:off x="342034" y="245629"/>
            <a:ext cx="11659466"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Características de empresas públicas</a:t>
            </a:r>
          </a:p>
          <a:p>
            <a:pPr algn="just"/>
            <a:endParaRPr lang="pt-PT" altLang="pt-PT" sz="2200" b="1" u="sng" dirty="0">
              <a:solidFill>
                <a:srgbClr val="222222"/>
              </a:solidFill>
              <a:latin typeface="Arial" panose="020B0604020202020204" pitchFamily="34" charset="0"/>
              <a:cs typeface="Arial" panose="020B0604020202020204" pitchFamily="34" charset="0"/>
            </a:endParaRPr>
          </a:p>
          <a:p>
            <a:pPr algn="just"/>
            <a:r>
              <a:rPr lang="pt-PT" altLang="pt-PT" sz="2000" dirty="0">
                <a:solidFill>
                  <a:srgbClr val="222222"/>
                </a:solidFill>
                <a:latin typeface="Arial" panose="020B0604020202020204" pitchFamily="34" charset="0"/>
                <a:cs typeface="Arial" panose="020B0604020202020204" pitchFamily="34" charset="0"/>
              </a:rPr>
              <a:t>As empresas públicas são caracterizadas pelo seguinte:</a:t>
            </a:r>
          </a:p>
          <a:p>
            <a:pPr algn="just"/>
            <a:endParaRPr lang="pt-PT" altLang="pt-PT" sz="2000" dirty="0">
              <a:solidFill>
                <a:srgbClr val="22222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Em uma empresa pública, todas ou a </a:t>
            </a:r>
            <a:r>
              <a:rPr lang="pt-PT" altLang="pt-PT" sz="2000" b="1" dirty="0">
                <a:latin typeface="Arial" panose="020B0604020202020204" pitchFamily="34" charset="0"/>
                <a:cs typeface="Arial" panose="020B0604020202020204" pitchFamily="34" charset="0"/>
              </a:rPr>
              <a:t>maioria (50% ou mais) das acções pertencem ao Estado</a:t>
            </a:r>
            <a:r>
              <a:rPr lang="pt-PT" altLang="pt-PT"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ü"/>
            </a:pPr>
            <a:endParaRPr lang="pt-PT" altLang="pt-PT"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São financiados por uma </a:t>
            </a:r>
            <a:r>
              <a:rPr lang="pt-PT" altLang="pt-PT" sz="2000" b="1" dirty="0">
                <a:latin typeface="Arial" panose="020B0604020202020204" pitchFamily="34" charset="0"/>
                <a:cs typeface="Arial" panose="020B0604020202020204" pitchFamily="34" charset="0"/>
              </a:rPr>
              <a:t>combinação de fundos próprios (rentabilidade) e ajudas ou prestações governamentais</a:t>
            </a:r>
            <a:r>
              <a:rPr lang="pt-PT" altLang="pt-PT" sz="2000" dirty="0">
                <a:latin typeface="Arial" panose="020B0604020202020204" pitchFamily="34" charset="0"/>
                <a:cs typeface="Arial" panose="020B0604020202020204" pitchFamily="34" charset="0"/>
              </a:rPr>
              <a:t> concedidas pelo Estado. Em muitas ocasiões, isso permite que operem sem se preocupar muito em acumular capital.</a:t>
            </a:r>
          </a:p>
          <a:p>
            <a:pPr marL="342900" indent="-342900" algn="just">
              <a:buFont typeface="Wingdings" panose="05000000000000000000" pitchFamily="2" charset="2"/>
              <a:buChar char="ü"/>
            </a:pPr>
            <a:endParaRPr lang="pt-PT" altLang="pt-PT"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Geralmente </a:t>
            </a:r>
            <a:r>
              <a:rPr lang="pt-PT" altLang="pt-PT" sz="2000" b="1" dirty="0">
                <a:latin typeface="Arial" panose="020B0604020202020204" pitchFamily="34" charset="0"/>
                <a:cs typeface="Arial" panose="020B0604020202020204" pitchFamily="34" charset="0"/>
              </a:rPr>
              <a:t>se dedicam a fins considerados fundamentais</a:t>
            </a:r>
            <a:r>
              <a:rPr lang="pt-PT" altLang="pt-PT" sz="2000" dirty="0">
                <a:latin typeface="Arial" panose="020B0604020202020204" pitchFamily="34" charset="0"/>
                <a:cs typeface="Arial" panose="020B0604020202020204" pitchFamily="34" charset="0"/>
              </a:rPr>
              <a:t> ou elementares, como serviços básicos ( electricidade, vias de comunicação-CFM, Correios, RM, TVM- e </a:t>
            </a:r>
            <a:r>
              <a:rPr lang="pt-PT" altLang="pt-PT" sz="2000" dirty="0" err="1">
                <a:latin typeface="Arial" panose="020B0604020202020204" pitchFamily="34" charset="0"/>
                <a:cs typeface="Arial" panose="020B0604020202020204" pitchFamily="34" charset="0"/>
              </a:rPr>
              <a:t>etc</a:t>
            </a:r>
            <a:r>
              <a:rPr lang="pt-PT" altLang="pt-PT" sz="2000" dirty="0">
                <a:latin typeface="Arial" panose="020B0604020202020204" pitchFamily="34" charset="0"/>
                <a:cs typeface="Arial" panose="020B0604020202020204" pitchFamily="34" charset="0"/>
              </a:rPr>
              <a:t>), </a:t>
            </a:r>
            <a:r>
              <a:rPr lang="pt-PT" altLang="pt-PT" sz="2000" b="1" dirty="0">
                <a:latin typeface="Arial" panose="020B0604020202020204" pitchFamily="34" charset="0"/>
                <a:cs typeface="Arial" panose="020B0604020202020204" pitchFamily="34" charset="0"/>
              </a:rPr>
              <a:t>ou à exploração de recursos essenciais da economia nacional</a:t>
            </a:r>
            <a:r>
              <a:rPr lang="pt-PT" altLang="pt-PT" sz="2000" dirty="0">
                <a:latin typeface="Arial" panose="020B0604020202020204" pitchFamily="34" charset="0"/>
                <a:cs typeface="Arial" panose="020B0604020202020204" pitchFamily="34" charset="0"/>
              </a:rPr>
              <a:t> (como o petróleo e gás). Às vezes, a empresa pública pode contar com o monopólio do sector, graças à protecção do Estado (EDM).</a:t>
            </a:r>
          </a:p>
          <a:p>
            <a:pPr marL="342900" indent="-342900" algn="just">
              <a:buFont typeface="Wingdings" panose="05000000000000000000" pitchFamily="2" charset="2"/>
              <a:buChar char="ü"/>
            </a:pPr>
            <a:endParaRPr lang="pt-PT" altLang="pt-PT"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PT" altLang="pt-PT" sz="2000" b="1" dirty="0">
                <a:latin typeface="Arial" panose="020B0604020202020204" pitchFamily="34" charset="0"/>
                <a:cs typeface="Arial" panose="020B0604020202020204" pitchFamily="34" charset="0"/>
              </a:rPr>
              <a:t>Muitos deles tendem a operar sem fins lucrativos</a:t>
            </a:r>
            <a:r>
              <a:rPr lang="pt-PT" altLang="pt-PT" sz="2000" dirty="0">
                <a:latin typeface="Arial" panose="020B0604020202020204" pitchFamily="34" charset="0"/>
                <a:cs typeface="Arial" panose="020B0604020202020204" pitchFamily="34" charset="0"/>
              </a:rPr>
              <a:t>, oferecendo taxas de solidariedade ao seu público, sem necessariamente significar operar com prejuízo</a:t>
            </a:r>
            <a:r>
              <a:rPr lang="pt-PT" altLang="pt-PT" sz="2200" dirty="0">
                <a:latin typeface="Arial" panose="020B0604020202020204" pitchFamily="34" charset="0"/>
                <a:cs typeface="Arial" panose="020B0604020202020204" pitchFamily="34" charset="0"/>
              </a:rPr>
              <a:t>.</a:t>
            </a:r>
            <a:endParaRPr lang="pt-PT" altLang="pt-PT" dirty="0">
              <a:solidFill>
                <a:srgbClr val="222222"/>
              </a:solidFill>
              <a:latin typeface="-apple-system"/>
            </a:endParaRPr>
          </a:p>
        </p:txBody>
      </p:sp>
    </p:spTree>
    <p:extLst>
      <p:ext uri="{BB962C8B-B14F-4D97-AF65-F5344CB8AC3E}">
        <p14:creationId xmlns:p14="http://schemas.microsoft.com/office/powerpoint/2010/main" val="355193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TextBox 3">
            <a:extLst>
              <a:ext uri="{FF2B5EF4-FFF2-40B4-BE49-F238E27FC236}">
                <a16:creationId xmlns:a16="http://schemas.microsoft.com/office/drawing/2014/main" id="{1E70DFEC-06D6-EA55-C507-49386CDC3394}"/>
              </a:ext>
            </a:extLst>
          </p:cNvPr>
          <p:cNvSpPr txBox="1">
            <a:spLocks noChangeArrowheads="1"/>
          </p:cNvSpPr>
          <p:nvPr/>
        </p:nvSpPr>
        <p:spPr bwMode="auto">
          <a:xfrm>
            <a:off x="466725" y="536575"/>
            <a:ext cx="112553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buFont typeface="Arial" panose="020B0604020202020204" pitchFamily="34" charset="0"/>
              <a:buChar char="•"/>
            </a:pPr>
            <a:r>
              <a:rPr lang="pt-PT" altLang="pt-PT" sz="2200" b="1" dirty="0">
                <a:latin typeface="Arial" panose="020B0604020202020204" pitchFamily="34" charset="0"/>
                <a:cs typeface="Arial" panose="020B0604020202020204" pitchFamily="34" charset="0"/>
              </a:rPr>
              <a:t>Personalidade e capacidade jurídica</a:t>
            </a:r>
            <a:r>
              <a:rPr lang="pt-PT" altLang="pt-PT" sz="2200" dirty="0">
                <a:latin typeface="Arial" panose="020B0604020202020204" pitchFamily="34" charset="0"/>
                <a:cs typeface="Arial" panose="020B0604020202020204" pitchFamily="34" charset="0"/>
              </a:rPr>
              <a:t>. As empresas que integram o sector empresarial do Estado, são dotadas de personalidade e capacidade jurídicas com autonomia administrativa financeira e patrimonial.</a:t>
            </a:r>
          </a:p>
          <a:p>
            <a:pPr algn="just">
              <a:buFont typeface="Arial" panose="020B0604020202020204" pitchFamily="34" charset="0"/>
              <a:buChar char="•"/>
            </a:pPr>
            <a:endParaRPr lang="pt-PT" altLang="pt-PT" sz="2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b="1" dirty="0">
                <a:latin typeface="Arial" panose="020B0604020202020204" pitchFamily="34" charset="0"/>
                <a:cs typeface="Arial" panose="020B0604020202020204" pitchFamily="34" charset="0"/>
              </a:rPr>
              <a:t>Direito aplicável</a:t>
            </a:r>
            <a:r>
              <a:rPr lang="pt-PT" altLang="pt-PT" sz="2200" dirty="0">
                <a:latin typeface="Arial" panose="020B0604020202020204" pitchFamily="34" charset="0"/>
                <a:cs typeface="Arial" panose="020B0604020202020204" pitchFamily="34" charset="0"/>
              </a:rPr>
              <a:t>. O sector empresarial do Estado rege-se pelo Direito privado, pelas normas da presente Lei, pelos diplomas legais de criação, de constituição e demais legislação aplicável.</a:t>
            </a:r>
          </a:p>
        </p:txBody>
      </p:sp>
    </p:spTree>
    <p:extLst>
      <p:ext uri="{BB962C8B-B14F-4D97-AF65-F5344CB8AC3E}">
        <p14:creationId xmlns:p14="http://schemas.microsoft.com/office/powerpoint/2010/main" val="52216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Box 3">
            <a:extLst>
              <a:ext uri="{FF2B5EF4-FFF2-40B4-BE49-F238E27FC236}">
                <a16:creationId xmlns:a16="http://schemas.microsoft.com/office/drawing/2014/main" id="{07E9CA8B-B22E-E5B9-5D06-5A26846789FE}"/>
              </a:ext>
            </a:extLst>
          </p:cNvPr>
          <p:cNvSpPr txBox="1">
            <a:spLocks noChangeArrowheads="1"/>
          </p:cNvSpPr>
          <p:nvPr/>
        </p:nvSpPr>
        <p:spPr bwMode="auto">
          <a:xfrm>
            <a:off x="352425" y="214457"/>
            <a:ext cx="11576339" cy="4893647"/>
          </a:xfrm>
          <a:prstGeom prst="rect">
            <a:avLst/>
          </a:prstGeom>
          <a:noFill/>
          <a:ln>
            <a:noFill/>
          </a:ln>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defRPr/>
            </a:pPr>
            <a:r>
              <a:rPr lang="pt-PT" altLang="pt-PT" sz="3000" b="1" u="sng" dirty="0">
                <a:solidFill>
                  <a:schemeClr val="accent1"/>
                </a:solidFill>
                <a:latin typeface="Arial" panose="020B0604020202020204" pitchFamily="34" charset="0"/>
                <a:cs typeface="Arial" panose="020B0604020202020204" pitchFamily="34" charset="0"/>
              </a:rPr>
              <a:t>Objectivos da empresa pública</a:t>
            </a:r>
          </a:p>
          <a:p>
            <a:pPr algn="just">
              <a:defRPr/>
            </a:pPr>
            <a:endParaRPr lang="pt-PT" altLang="pt-PT" sz="2200" b="1" u="sng" dirty="0">
              <a:latin typeface="Arial" panose="020B0604020202020204" pitchFamily="34" charset="0"/>
              <a:cs typeface="Arial" panose="020B0604020202020204" pitchFamily="34" charset="0"/>
            </a:endParaRPr>
          </a:p>
          <a:p>
            <a:pPr algn="just">
              <a:defRPr/>
            </a:pPr>
            <a:r>
              <a:rPr lang="pt-PT" altLang="pt-PT" sz="2000" dirty="0">
                <a:latin typeface="Arial" panose="020B0604020202020204" pitchFamily="34" charset="0"/>
                <a:cs typeface="Arial" panose="020B0604020202020204" pitchFamily="34" charset="0"/>
              </a:rPr>
              <a:t>As empresas públicas podem ou não diferir significativamente das empresas privadas em termos de seus objectivos. Mas quando o fazem, geralmente buscam os seguintes objectivos:</a:t>
            </a:r>
          </a:p>
          <a:p>
            <a:pPr algn="just">
              <a:defRP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altLang="pt-PT" sz="2000" b="1" dirty="0">
                <a:latin typeface="Arial" panose="020B0604020202020204" pitchFamily="34" charset="0"/>
                <a:cs typeface="Arial" panose="020B0604020202020204" pitchFamily="34" charset="0"/>
              </a:rPr>
              <a:t>Influenciar a redistribuição de renda</a:t>
            </a:r>
            <a:r>
              <a:rPr lang="pt-PT" altLang="pt-PT" sz="2000" dirty="0">
                <a:latin typeface="Arial" panose="020B0604020202020204" pitchFamily="34" charset="0"/>
                <a:cs typeface="Arial" panose="020B0604020202020204" pitchFamily="34" charset="0"/>
              </a:rPr>
              <a:t>. Uma vez que as empresas públicas</a:t>
            </a:r>
            <a:r>
              <a:rPr lang="pt-PT" sz="2000" kern="100" dirty="0">
                <a:latin typeface="Arial" panose="020B0604020202020204" pitchFamily="34" charset="0"/>
                <a:ea typeface="Calibri" panose="020F0502020204030204" pitchFamily="34" charset="0"/>
                <a:cs typeface="Arial" panose="020B0604020202020204" pitchFamily="34" charset="0"/>
              </a:rPr>
              <a:t> não perseguem o benefício próprio como objectivo fundamental, o dinheiro gerado por suas actividades pode ser utilizado para aliviar as desigualdades sociais e econômicas da população, redistribuindo a riqueza em maior ou menor  grau, segundo o caso. </a:t>
            </a:r>
          </a:p>
          <a:p>
            <a:pPr algn="just">
              <a:defRPr/>
            </a:pPr>
            <a:endParaRPr lang="pt-PT" altLang="pt-PT" sz="20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altLang="pt-PT" sz="2000" b="1" dirty="0">
                <a:latin typeface="Arial" panose="020B0604020202020204" pitchFamily="34" charset="0"/>
                <a:cs typeface="Arial" panose="020B0604020202020204" pitchFamily="34" charset="0"/>
              </a:rPr>
              <a:t>Consolidar a autonomia económica do Estado</a:t>
            </a:r>
            <a:r>
              <a:rPr lang="pt-PT" altLang="pt-PT" sz="2000" dirty="0">
                <a:latin typeface="Arial" panose="020B0604020202020204" pitchFamily="34" charset="0"/>
                <a:cs typeface="Arial" panose="020B0604020202020204" pitchFamily="34" charset="0"/>
              </a:rPr>
              <a:t> . As empresas públicas fornecem ao Estado maior capacidade de influência na economia nacional, mas também uma fonte de geração de riqueza sob seu controle, o que o torna mais resistente às pressões de sectores econômicos poderosos. Isso, no entanto, pode levar a desvantagens, como perda de competitividade e eficiência.</a:t>
            </a:r>
            <a:endParaRPr lang="pt-PT" altLang="pt-PT" sz="2000" dirty="0">
              <a:solidFill>
                <a:srgbClr val="222222"/>
              </a:solidFill>
              <a:latin typeface="-apple-system"/>
            </a:endParaRPr>
          </a:p>
        </p:txBody>
      </p:sp>
    </p:spTree>
    <p:extLst>
      <p:ext uri="{BB962C8B-B14F-4D97-AF65-F5344CB8AC3E}">
        <p14:creationId xmlns:p14="http://schemas.microsoft.com/office/powerpoint/2010/main" val="426263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Box 3">
            <a:extLst>
              <a:ext uri="{FF2B5EF4-FFF2-40B4-BE49-F238E27FC236}">
                <a16:creationId xmlns:a16="http://schemas.microsoft.com/office/drawing/2014/main" id="{4A026770-C178-FFA7-3734-8F52DD85FB5A}"/>
              </a:ext>
            </a:extLst>
          </p:cNvPr>
          <p:cNvSpPr txBox="1">
            <a:spLocks noChangeArrowheads="1"/>
          </p:cNvSpPr>
          <p:nvPr/>
        </p:nvSpPr>
        <p:spPr bwMode="auto">
          <a:xfrm>
            <a:off x="291667" y="265113"/>
            <a:ext cx="112553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buFont typeface="Arial" panose="020B0604020202020204" pitchFamily="34" charset="0"/>
              <a:buChar char="•"/>
            </a:pPr>
            <a:r>
              <a:rPr lang="pt-PT" altLang="pt-PT" sz="2000" b="1" dirty="0">
                <a:solidFill>
                  <a:srgbClr val="222222"/>
                </a:solidFill>
                <a:latin typeface="Arial" panose="020B0604020202020204" pitchFamily="34" charset="0"/>
                <a:cs typeface="Arial" panose="020B0604020202020204" pitchFamily="34" charset="0"/>
              </a:rPr>
              <a:t>Controlar sectores-chave da economia</a:t>
            </a:r>
            <a:r>
              <a:rPr lang="pt-PT" altLang="pt-PT" sz="2000" dirty="0">
                <a:solidFill>
                  <a:srgbClr val="222222"/>
                </a:solidFill>
                <a:latin typeface="Arial" panose="020B0604020202020204" pitchFamily="34" charset="0"/>
                <a:cs typeface="Arial" panose="020B0604020202020204" pitchFamily="34" charset="0"/>
              </a:rPr>
              <a:t> . Às vezes, empresas públicas são criadas para administrar todo um sector económico que o Estado considera muito importante evitando pôr a soberania a mercê de privados, como é frequentemente o caso com serviços básicos ou com indústrias nacionais que são muito lucrativas e centrais para o PIB nacional ( Energia ou outros).</a:t>
            </a:r>
          </a:p>
          <a:p>
            <a:pPr algn="just"/>
            <a:endParaRPr lang="pt-PT" altLang="pt-PT" sz="2000" dirty="0">
              <a:solidFill>
                <a:srgbClr val="222222"/>
              </a:solidFill>
              <a:latin typeface="Arial" panose="020B0604020202020204" pitchFamily="34" charset="0"/>
              <a:cs typeface="Arial" panose="020B0604020202020204" pitchFamily="34" charset="0"/>
            </a:endParaRPr>
          </a:p>
          <a:p>
            <a:pPr algn="just"/>
            <a:endParaRPr lang="pt-PT" altLang="pt-PT" sz="2000" dirty="0">
              <a:solidFill>
                <a:srgbClr val="222222"/>
              </a:solidFill>
              <a:latin typeface="Arial" panose="020B0604020202020204" pitchFamily="34" charset="0"/>
              <a:cs typeface="Arial" panose="020B0604020202020204" pitchFamily="34" charset="0"/>
            </a:endParaRPr>
          </a:p>
          <a:p>
            <a:pPr algn="just"/>
            <a:r>
              <a:rPr lang="pt-PT" altLang="pt-PT" sz="2000" dirty="0">
                <a:solidFill>
                  <a:srgbClr val="212529"/>
                </a:solidFill>
                <a:latin typeface="Arial" panose="020B0604020202020204" pitchFamily="34" charset="0"/>
                <a:cs typeface="Arial" panose="020B0604020202020204" pitchFamily="34" charset="0"/>
              </a:rPr>
              <a:t>Enfim, </a:t>
            </a:r>
            <a:r>
              <a:rPr lang="pt-PT" altLang="pt-PT" sz="2000" b="1" dirty="0">
                <a:latin typeface="Arial" panose="020B0604020202020204" pitchFamily="34" charset="0"/>
                <a:cs typeface="Arial" panose="020B0604020202020204" pitchFamily="34" charset="0"/>
              </a:rPr>
              <a:t>esse tipo de empresa </a:t>
            </a:r>
            <a:r>
              <a:rPr lang="pt-PT" altLang="pt-PT" sz="2000" b="1" dirty="0">
                <a:solidFill>
                  <a:srgbClr val="212529"/>
                </a:solidFill>
                <a:latin typeface="Arial" panose="020B0604020202020204" pitchFamily="34" charset="0"/>
                <a:cs typeface="Arial" panose="020B0604020202020204" pitchFamily="34" charset="0"/>
              </a:rPr>
              <a:t>pode ser criada apenas por meio de lei específica.</a:t>
            </a:r>
            <a:r>
              <a:rPr lang="pt-PT" altLang="pt-PT" sz="2000" dirty="0">
                <a:solidFill>
                  <a:srgbClr val="212529"/>
                </a:solidFill>
                <a:latin typeface="Arial" panose="020B0604020202020204" pitchFamily="34" charset="0"/>
                <a:cs typeface="Arial" panose="020B0604020202020204" pitchFamily="34" charset="0"/>
              </a:rPr>
              <a:t> Elas surgem com o intuito de actuar em uma actividade económica ou prestação de serviços públicos.</a:t>
            </a:r>
            <a:endParaRPr lang="pt-PT" altLang="pt-PT" sz="2000"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7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TextBox 1">
            <a:extLst>
              <a:ext uri="{FF2B5EF4-FFF2-40B4-BE49-F238E27FC236}">
                <a16:creationId xmlns:a16="http://schemas.microsoft.com/office/drawing/2014/main" id="{A11A39E9-52C9-6BBB-5DBE-B38A01E2509B}"/>
              </a:ext>
            </a:extLst>
          </p:cNvPr>
          <p:cNvSpPr txBox="1">
            <a:spLocks noChangeArrowheads="1"/>
          </p:cNvSpPr>
          <p:nvPr/>
        </p:nvSpPr>
        <p:spPr bwMode="auto">
          <a:xfrm>
            <a:off x="324428" y="149081"/>
            <a:ext cx="11218863"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Diferença entre empresa privada e empresa pública</a:t>
            </a:r>
          </a:p>
          <a:p>
            <a:pPr algn="just"/>
            <a:endParaRPr lang="pt-PT" altLang="pt-PT" sz="2200" b="1" u="sng" dirty="0">
              <a:solidFill>
                <a:srgbClr val="222222"/>
              </a:solidFill>
              <a:latin typeface="Arial" panose="020B0604020202020204" pitchFamily="34" charset="0"/>
              <a:cs typeface="Arial" panose="020B0604020202020204" pitchFamily="34" charset="0"/>
            </a:endParaRPr>
          </a:p>
          <a:p>
            <a:pPr algn="just"/>
            <a:r>
              <a:rPr lang="pt-PT" altLang="pt-PT" sz="2200" dirty="0">
                <a:solidFill>
                  <a:srgbClr val="222222"/>
                </a:solidFill>
                <a:latin typeface="Arial" panose="020B0604020202020204" pitchFamily="34" charset="0"/>
                <a:cs typeface="Arial" panose="020B0604020202020204" pitchFamily="34" charset="0"/>
              </a:rPr>
              <a:t>A diferença fundamental entre uma empresa privada e uma empresa pública é, como já dissemos, a titularidade de suas acções. No entanto, outras diferenças derivam disso, como:</a:t>
            </a:r>
          </a:p>
          <a:p>
            <a:pPr algn="just"/>
            <a:endParaRPr lang="pt-PT" altLang="pt-PT" sz="22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dirty="0">
                <a:solidFill>
                  <a:srgbClr val="222222"/>
                </a:solidFill>
                <a:latin typeface="Arial" panose="020B0604020202020204" pitchFamily="34" charset="0"/>
                <a:cs typeface="Arial" panose="020B0604020202020204" pitchFamily="34" charset="0"/>
              </a:rPr>
              <a:t>As empresas privadas buscam a lucratividade acima de tudo, enquanto </a:t>
            </a:r>
            <a:r>
              <a:rPr lang="pt-PT" altLang="pt-PT" sz="2200" b="1" dirty="0">
                <a:solidFill>
                  <a:srgbClr val="222222"/>
                </a:solidFill>
                <a:latin typeface="Arial" panose="020B0604020202020204" pitchFamily="34" charset="0"/>
                <a:cs typeface="Arial" panose="020B0604020202020204" pitchFamily="34" charset="0"/>
              </a:rPr>
              <a:t>as empresas públicas podem ter objectivos diferentes do lucro</a:t>
            </a:r>
            <a:r>
              <a:rPr lang="pt-PT" altLang="pt-PT" sz="2200" dirty="0">
                <a:solidFill>
                  <a:srgbClr val="222222"/>
                </a:solidFill>
                <a:latin typeface="Arial" panose="020B0604020202020204" pitchFamily="34" charset="0"/>
                <a:cs typeface="Arial" panose="020B0604020202020204" pitchFamily="34" charset="0"/>
              </a:rPr>
              <a:t> , como a redistribuição da riqueza ou a defesa dos interesses públicos.</a:t>
            </a:r>
          </a:p>
          <a:p>
            <a:pPr algn="just">
              <a:buFont typeface="Arial" panose="020B0604020202020204" pitchFamily="34" charset="0"/>
              <a:buChar char="•"/>
            </a:pPr>
            <a:endParaRPr lang="pt-PT" altLang="pt-PT" sz="22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dirty="0">
                <a:solidFill>
                  <a:srgbClr val="222222"/>
                </a:solidFill>
                <a:latin typeface="Arial" panose="020B0604020202020204" pitchFamily="34" charset="0"/>
                <a:cs typeface="Arial" panose="020B0604020202020204" pitchFamily="34" charset="0"/>
              </a:rPr>
              <a:t>A tomada de decisão nas empresas privadas está a cargo dos seus comités administrativos, enquanto nas </a:t>
            </a:r>
            <a:r>
              <a:rPr lang="pt-PT" altLang="pt-PT" sz="2200" b="1" dirty="0">
                <a:solidFill>
                  <a:srgbClr val="222222"/>
                </a:solidFill>
                <a:latin typeface="Arial" panose="020B0604020202020204" pitchFamily="34" charset="0"/>
                <a:cs typeface="Arial" panose="020B0604020202020204" pitchFamily="34" charset="0"/>
              </a:rPr>
              <a:t>empresas públicas está em linha com as decisões do governo</a:t>
            </a:r>
            <a:r>
              <a:rPr lang="pt-PT" altLang="pt-PT" sz="2200" dirty="0">
                <a:solidFill>
                  <a:srgbClr val="222222"/>
                </a:solidFill>
                <a:latin typeface="Arial" panose="020B0604020202020204" pitchFamily="34" charset="0"/>
                <a:cs typeface="Arial" panose="020B0604020202020204" pitchFamily="34" charset="0"/>
              </a:rPr>
              <a:t> .</a:t>
            </a:r>
          </a:p>
          <a:p>
            <a:pPr algn="just">
              <a:buFont typeface="Arial" panose="020B0604020202020204" pitchFamily="34" charset="0"/>
              <a:buChar char="•"/>
            </a:pPr>
            <a:endParaRPr lang="pt-PT" altLang="pt-PT" sz="22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200" b="1" dirty="0">
                <a:solidFill>
                  <a:srgbClr val="222222"/>
                </a:solidFill>
                <a:latin typeface="Arial" panose="020B0604020202020204" pitchFamily="34" charset="0"/>
                <a:cs typeface="Arial" panose="020B0604020202020204" pitchFamily="34" charset="0"/>
              </a:rPr>
              <a:t>A gestão e gestão dos recursos nas empresas privadas é normalmente mais livre</a:t>
            </a:r>
            <a:r>
              <a:rPr lang="pt-PT" altLang="pt-PT" sz="2200" dirty="0">
                <a:solidFill>
                  <a:srgbClr val="222222"/>
                </a:solidFill>
                <a:latin typeface="Arial" panose="020B0604020202020204" pitchFamily="34" charset="0"/>
                <a:cs typeface="Arial" panose="020B0604020202020204" pitchFamily="34" charset="0"/>
              </a:rPr>
              <a:t> e autónoma do que nas empresas públicas, uma vez que nestas últimas o proprietário é o Estado. Assim, por exemplo, a venda de activos de empresas públicas não pode ocorrer sem a aprovação de entidades governamentais</a:t>
            </a:r>
          </a:p>
          <a:p>
            <a:endParaRPr lang="pt-PT" altLang="pt-PT" dirty="0"/>
          </a:p>
        </p:txBody>
      </p:sp>
    </p:spTree>
    <p:extLst>
      <p:ext uri="{BB962C8B-B14F-4D97-AF65-F5344CB8AC3E}">
        <p14:creationId xmlns:p14="http://schemas.microsoft.com/office/powerpoint/2010/main" val="3132704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TextBox 1">
            <a:extLst>
              <a:ext uri="{FF2B5EF4-FFF2-40B4-BE49-F238E27FC236}">
                <a16:creationId xmlns:a16="http://schemas.microsoft.com/office/drawing/2014/main" id="{941C48E4-3AFE-A0E8-8EDF-A5E331BF5A62}"/>
              </a:ext>
            </a:extLst>
          </p:cNvPr>
          <p:cNvSpPr txBox="1">
            <a:spLocks noChangeArrowheads="1"/>
          </p:cNvSpPr>
          <p:nvPr/>
        </p:nvSpPr>
        <p:spPr bwMode="auto">
          <a:xfrm>
            <a:off x="469900" y="627063"/>
            <a:ext cx="11218863"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Organizações públicas</a:t>
            </a:r>
          </a:p>
          <a:p>
            <a:pPr algn="just"/>
            <a:endParaRPr lang="pt-PT" altLang="pt-PT" sz="2200" b="1" u="sng" dirty="0">
              <a:solidFill>
                <a:srgbClr val="222222"/>
              </a:solidFill>
              <a:latin typeface="Arial" panose="020B0604020202020204" pitchFamily="34" charset="0"/>
              <a:cs typeface="Arial" panose="020B0604020202020204" pitchFamily="34" charset="0"/>
            </a:endParaRPr>
          </a:p>
          <a:p>
            <a:pPr algn="just"/>
            <a:r>
              <a:rPr lang="pt-PT" altLang="pt-PT" sz="2200" dirty="0">
                <a:solidFill>
                  <a:srgbClr val="333333"/>
                </a:solidFill>
                <a:latin typeface="Arial" panose="020B0604020202020204" pitchFamily="34" charset="0"/>
                <a:cs typeface="Arial" panose="020B0604020202020204" pitchFamily="34" charset="0"/>
              </a:rPr>
              <a:t>A organização e funcionamento da administração pública em Moçambique é regida pela Lei n.º 7/2012 de 8 de Fevereiro. Compreende o conjunto de todos os órgãos e demais entidades que possuem como o principal objectivo de desempenhar toda a actividade administrativa do Estado. </a:t>
            </a:r>
          </a:p>
          <a:p>
            <a:pPr algn="just"/>
            <a:endParaRPr lang="pt-PT" altLang="pt-PT" sz="2200" dirty="0">
              <a:solidFill>
                <a:srgbClr val="333333"/>
              </a:solidFill>
              <a:latin typeface="Arial" panose="020B0604020202020204" pitchFamily="34" charset="0"/>
              <a:cs typeface="Arial" panose="020B0604020202020204" pitchFamily="34" charset="0"/>
            </a:endParaRPr>
          </a:p>
          <a:p>
            <a:pPr algn="just"/>
            <a:r>
              <a:rPr lang="pt-PT" altLang="pt-PT" sz="2200" dirty="0">
                <a:latin typeface="Arial" panose="020B0604020202020204" pitchFamily="34" charset="0"/>
                <a:cs typeface="Arial" panose="020B0604020202020204" pitchFamily="34" charset="0"/>
              </a:rPr>
              <a:t>A Administração Pública consiste na prestação de serviços públicos realizados de forma directa ou indirecta por pessoas jurídicas, órgãos e agentes públicos, sendo regulada pelo ramo do Direito Público, sendo seu principal escopo proteger e garantir o interesse da sociedade.</a:t>
            </a:r>
          </a:p>
          <a:p>
            <a:pPr algn="just"/>
            <a:endParaRPr lang="pt-PT" altLang="pt-PT" sz="2200" u="sng" dirty="0">
              <a:solidFill>
                <a:srgbClr val="333333"/>
              </a:solidFill>
              <a:latin typeface="Arial" panose="020B0604020202020204" pitchFamily="34" charset="0"/>
              <a:cs typeface="Arial" panose="020B0604020202020204" pitchFamily="34" charset="0"/>
            </a:endParaRPr>
          </a:p>
          <a:p>
            <a:pPr algn="just"/>
            <a:r>
              <a:rPr lang="pt-PT" altLang="pt-PT" sz="2200" dirty="0">
                <a:solidFill>
                  <a:srgbClr val="2C3E50"/>
                </a:solidFill>
                <a:latin typeface="Arial" panose="020B0604020202020204" pitchFamily="34" charset="0"/>
                <a:cs typeface="Arial" panose="020B0604020202020204" pitchFamily="34" charset="0"/>
              </a:rPr>
              <a:t>A Administração é classificada entre Administração Directa e Indirecta.</a:t>
            </a:r>
            <a:endParaRPr lang="pt-PT" altLang="pt-PT" sz="2200" u="sng" dirty="0">
              <a:solidFill>
                <a:srgbClr val="222222"/>
              </a:solidFill>
              <a:latin typeface="Arial" panose="020B0604020202020204" pitchFamily="34" charset="0"/>
              <a:cs typeface="Arial" panose="020B0604020202020204" pitchFamily="34" charset="0"/>
            </a:endParaRPr>
          </a:p>
          <a:p>
            <a:pPr algn="just"/>
            <a:endParaRPr lang="pt-PT" altLang="pt-PT" sz="2200" u="sng" dirty="0">
              <a:solidFill>
                <a:srgbClr val="222222"/>
              </a:solidFill>
              <a:latin typeface="Arial" panose="020B0604020202020204" pitchFamily="34" charset="0"/>
              <a:cs typeface="Arial" panose="020B0604020202020204" pitchFamily="34" charset="0"/>
            </a:endParaRPr>
          </a:p>
          <a:p>
            <a:pPr algn="just"/>
            <a:endParaRPr lang="pt-PT" altLang="pt-PT" sz="2200" dirty="0">
              <a:solidFill>
                <a:srgbClr val="222222"/>
              </a:solidFill>
              <a:latin typeface="Arial" panose="020B0604020202020204" pitchFamily="34" charset="0"/>
              <a:cs typeface="Arial" panose="020B0604020202020204" pitchFamily="34" charset="0"/>
            </a:endParaRPr>
          </a:p>
          <a:p>
            <a:endParaRPr lang="pt-PT" altLang="pt-PT" dirty="0"/>
          </a:p>
        </p:txBody>
      </p:sp>
    </p:spTree>
    <p:extLst>
      <p:ext uri="{BB962C8B-B14F-4D97-AF65-F5344CB8AC3E}">
        <p14:creationId xmlns:p14="http://schemas.microsoft.com/office/powerpoint/2010/main" val="52344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8ED2D-D4E5-FC91-7476-72239CE70B6B}"/>
              </a:ext>
            </a:extLst>
          </p:cNvPr>
          <p:cNvSpPr>
            <a:spLocks noGrp="1"/>
          </p:cNvSpPr>
          <p:nvPr>
            <p:ph idx="1"/>
          </p:nvPr>
        </p:nvSpPr>
        <p:spPr>
          <a:xfrm>
            <a:off x="838200" y="921615"/>
            <a:ext cx="10515600" cy="4351338"/>
          </a:xfrm>
        </p:spPr>
        <p:txBody>
          <a:bodyPr>
            <a:normAutofit fontScale="70000" lnSpcReduction="20000"/>
          </a:bodyPr>
          <a:lstStyle/>
          <a:p>
            <a:pPr marL="0" indent="0">
              <a:buNone/>
              <a:defRPr/>
            </a:pPr>
            <a:r>
              <a:rPr lang="pt-PT" sz="2800" b="1" u="sng" dirty="0">
                <a:solidFill>
                  <a:schemeClr val="accent1"/>
                </a:solidFill>
              </a:rPr>
              <a:t>Apresentação dos estudantes e docente</a:t>
            </a:r>
          </a:p>
          <a:p>
            <a:pPr>
              <a:defRPr/>
            </a:pPr>
            <a:endParaRPr lang="pt-PT" sz="2800" b="1" u="sng" dirty="0"/>
          </a:p>
          <a:p>
            <a:pPr marL="0" indent="0">
              <a:buNone/>
              <a:defRPr/>
            </a:pPr>
            <a:r>
              <a:rPr lang="pt-PT" sz="2800" b="1" u="sng" dirty="0">
                <a:solidFill>
                  <a:schemeClr val="accent1"/>
                </a:solidFill>
              </a:rPr>
              <a:t>Docente:</a:t>
            </a:r>
          </a:p>
          <a:p>
            <a:pPr>
              <a:defRPr/>
            </a:pPr>
            <a:r>
              <a:rPr lang="pt-PT" sz="2800" dirty="0" smtClean="0"/>
              <a:t>Nome: Fabião </a:t>
            </a:r>
            <a:r>
              <a:rPr lang="pt-PT" sz="2800" dirty="0" err="1" smtClean="0"/>
              <a:t>Fatissone</a:t>
            </a:r>
            <a:endParaRPr lang="pt-PT" sz="2800" dirty="0"/>
          </a:p>
          <a:p>
            <a:pPr>
              <a:defRPr/>
            </a:pPr>
            <a:r>
              <a:rPr lang="pt-PT" sz="2800" dirty="0" smtClean="0"/>
              <a:t>Contactos:844460355 e 828799230</a:t>
            </a:r>
            <a:endParaRPr lang="pt-PT" sz="2800" dirty="0"/>
          </a:p>
          <a:p>
            <a:pPr>
              <a:defRPr/>
            </a:pPr>
            <a:r>
              <a:rPr lang="pt-PT" sz="2800" dirty="0" smtClean="0"/>
              <a:t>Email:ffatissone10@gmail.com</a:t>
            </a:r>
            <a:endParaRPr lang="pt-PT" sz="2800" dirty="0">
              <a:solidFill>
                <a:schemeClr val="accent1">
                  <a:lumMod val="50000"/>
                </a:schemeClr>
              </a:solidFill>
            </a:endParaRPr>
          </a:p>
          <a:p>
            <a:pPr>
              <a:defRPr/>
            </a:pPr>
            <a:endParaRPr lang="pt-PT" sz="2800" dirty="0"/>
          </a:p>
          <a:p>
            <a:pPr>
              <a:defRPr/>
            </a:pPr>
            <a:endParaRPr lang="pt-PT" sz="2800" dirty="0"/>
          </a:p>
          <a:p>
            <a:pPr marL="0" indent="0">
              <a:buNone/>
              <a:defRPr/>
            </a:pPr>
            <a:r>
              <a:rPr lang="pt-PT" sz="2800" b="1" u="sng" dirty="0">
                <a:solidFill>
                  <a:schemeClr val="accent1"/>
                </a:solidFill>
              </a:rPr>
              <a:t>Estudantes:</a:t>
            </a:r>
          </a:p>
          <a:p>
            <a:pPr marL="342900" indent="-342900">
              <a:buFont typeface="Arial" panose="020B0604020202020204" pitchFamily="34" charset="0"/>
              <a:buChar char="•"/>
              <a:defRPr/>
            </a:pPr>
            <a:r>
              <a:rPr lang="pt-PT" sz="2800" dirty="0"/>
              <a:t>Nome</a:t>
            </a:r>
          </a:p>
          <a:p>
            <a:pPr marL="342900" indent="-342900">
              <a:buFont typeface="Arial" panose="020B0604020202020204" pitchFamily="34" charset="0"/>
              <a:buChar char="•"/>
              <a:defRPr/>
            </a:pPr>
            <a:r>
              <a:rPr lang="pt-PT" sz="2800" dirty="0"/>
              <a:t>Objectivo de carreira</a:t>
            </a:r>
          </a:p>
          <a:p>
            <a:pPr marL="342900" indent="-342900">
              <a:buFont typeface="Arial" panose="020B0604020202020204" pitchFamily="34" charset="0"/>
              <a:buChar char="•"/>
              <a:defRPr/>
            </a:pPr>
            <a:r>
              <a:rPr lang="pt-PT" sz="2800" dirty="0"/>
              <a:t>Expectativas da cadeira para a carreira escolhida e o que espera aprender ao longo do semestre</a:t>
            </a:r>
          </a:p>
          <a:p>
            <a:endParaRPr lang="pt-PT" dirty="0"/>
          </a:p>
        </p:txBody>
      </p:sp>
    </p:spTree>
    <p:extLst>
      <p:ext uri="{BB962C8B-B14F-4D97-AF65-F5344CB8AC3E}">
        <p14:creationId xmlns:p14="http://schemas.microsoft.com/office/powerpoint/2010/main" val="1171496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TextBox 1">
            <a:extLst>
              <a:ext uri="{FF2B5EF4-FFF2-40B4-BE49-F238E27FC236}">
                <a16:creationId xmlns:a16="http://schemas.microsoft.com/office/drawing/2014/main" id="{BC510D58-EA50-3F9E-87B5-B512FDE5C8F1}"/>
              </a:ext>
            </a:extLst>
          </p:cNvPr>
          <p:cNvSpPr txBox="1">
            <a:spLocks noChangeArrowheads="1"/>
          </p:cNvSpPr>
          <p:nvPr/>
        </p:nvSpPr>
        <p:spPr bwMode="auto">
          <a:xfrm>
            <a:off x="282864" y="211427"/>
            <a:ext cx="1121886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dirty="0">
                <a:solidFill>
                  <a:schemeClr val="accent1">
                    <a:lumMod val="75000"/>
                  </a:schemeClr>
                </a:solidFill>
                <a:latin typeface="Arial" panose="020B0604020202020204" pitchFamily="34" charset="0"/>
                <a:cs typeface="Arial" panose="020B0604020202020204" pitchFamily="34" charset="0"/>
              </a:rPr>
              <a:t>Administração Directa do Estado</a:t>
            </a:r>
            <a:r>
              <a:rPr lang="pt-PT" altLang="pt-PT" sz="2200" b="1" dirty="0">
                <a:solidFill>
                  <a:srgbClr val="333333"/>
                </a:solidFill>
                <a:latin typeface="Arial" panose="020B0604020202020204" pitchFamily="34" charset="0"/>
                <a:cs typeface="Arial" panose="020B0604020202020204" pitchFamily="34" charset="0"/>
              </a:rPr>
              <a:t>: </a:t>
            </a:r>
            <a:r>
              <a:rPr lang="pt-PT" altLang="pt-PT" sz="2200" dirty="0">
                <a:solidFill>
                  <a:srgbClr val="333333"/>
                </a:solidFill>
                <a:latin typeface="Arial" panose="020B0604020202020204" pitchFamily="34" charset="0"/>
                <a:cs typeface="Arial" panose="020B0604020202020204" pitchFamily="34" charset="0"/>
              </a:rPr>
              <a:t>compreende o conjunto de entidades administrativas destituídas de personalidade jurídica que exercem a actividade administrativa integradas no seio da pessoa colectiva do Estado- Administração. Refere-se aos serviços públicos directamente prestados pelos </a:t>
            </a:r>
            <a:r>
              <a:rPr lang="pt-PT" altLang="pt-PT" sz="2200" dirty="0" err="1">
                <a:solidFill>
                  <a:srgbClr val="333333"/>
                </a:solidFill>
                <a:latin typeface="Arial" panose="020B0604020202020204" pitchFamily="34" charset="0"/>
                <a:cs typeface="Arial" panose="020B0604020202020204" pitchFamily="34" charset="0"/>
              </a:rPr>
              <a:t>Orgãos</a:t>
            </a:r>
            <a:r>
              <a:rPr lang="pt-PT" altLang="pt-PT" sz="2200" dirty="0">
                <a:solidFill>
                  <a:srgbClr val="333333"/>
                </a:solidFill>
                <a:latin typeface="Arial" panose="020B0604020202020204" pitchFamily="34" charset="0"/>
                <a:cs typeface="Arial" panose="020B0604020202020204" pitchFamily="34" charset="0"/>
              </a:rPr>
              <a:t> do Estado, os órgãos centrais, independentes, locais e os de representação do Estado no Estrangeiro(</a:t>
            </a:r>
            <a:r>
              <a:rPr lang="pt-PT" altLang="pt-PT" sz="2200" dirty="0" err="1">
                <a:solidFill>
                  <a:srgbClr val="333333"/>
                </a:solidFill>
                <a:latin typeface="Arial" panose="020B0604020202020204" pitchFamily="34" charset="0"/>
                <a:cs typeface="Arial" panose="020B0604020202020204" pitchFamily="34" charset="0"/>
              </a:rPr>
              <a:t>art</a:t>
            </a:r>
            <a:r>
              <a:rPr lang="pt-PT" altLang="pt-PT" sz="2200" dirty="0">
                <a:solidFill>
                  <a:srgbClr val="333333"/>
                </a:solidFill>
                <a:latin typeface="Arial" panose="020B0604020202020204" pitchFamily="34" charset="0"/>
                <a:cs typeface="Arial" panose="020B0604020202020204" pitchFamily="34" charset="0"/>
              </a:rPr>
              <a:t>. 32).São órgãos de administração central (</a:t>
            </a:r>
            <a:r>
              <a:rPr lang="pt-PT" altLang="pt-PT" sz="2200" dirty="0" err="1">
                <a:solidFill>
                  <a:srgbClr val="333333"/>
                </a:solidFill>
                <a:latin typeface="Arial" panose="020B0604020202020204" pitchFamily="34" charset="0"/>
                <a:cs typeface="Arial" panose="020B0604020202020204" pitchFamily="34" charset="0"/>
              </a:rPr>
              <a:t>art</a:t>
            </a:r>
            <a:r>
              <a:rPr lang="pt-PT" altLang="pt-PT" sz="2200" dirty="0">
                <a:solidFill>
                  <a:srgbClr val="333333"/>
                </a:solidFill>
                <a:latin typeface="Arial" panose="020B0604020202020204" pitchFamily="34" charset="0"/>
                <a:cs typeface="Arial" panose="020B0604020202020204" pitchFamily="34" charset="0"/>
              </a:rPr>
              <a:t>. 36) o Presidente da Republica, o Conselho de Ministros, a Presidência da República, os Ministérios, as Comissões Nacionais com natureza interministerial.</a:t>
            </a:r>
          </a:p>
          <a:p>
            <a:pPr algn="just"/>
            <a:endParaRPr lang="pt-PT" altLang="pt-PT" sz="2200" dirty="0">
              <a:solidFill>
                <a:srgbClr val="333333"/>
              </a:solidFill>
              <a:latin typeface="Arial" panose="020B0604020202020204" pitchFamily="34" charset="0"/>
              <a:cs typeface="Arial" panose="020B0604020202020204" pitchFamily="34" charset="0"/>
            </a:endParaRPr>
          </a:p>
          <a:p>
            <a:pPr algn="just"/>
            <a:r>
              <a:rPr lang="pt-PT" altLang="pt-PT" sz="2200" b="1" dirty="0">
                <a:solidFill>
                  <a:schemeClr val="accent1">
                    <a:lumMod val="75000"/>
                  </a:schemeClr>
                </a:solidFill>
                <a:latin typeface="Arial" panose="020B0604020202020204" pitchFamily="34" charset="0"/>
                <a:cs typeface="Arial" panose="020B0604020202020204" pitchFamily="34" charset="0"/>
              </a:rPr>
              <a:t>Administração </a:t>
            </a:r>
            <a:r>
              <a:rPr lang="pt-PT" altLang="pt-PT" sz="2200" b="1" dirty="0" err="1">
                <a:solidFill>
                  <a:schemeClr val="accent1">
                    <a:lumMod val="75000"/>
                  </a:schemeClr>
                </a:solidFill>
                <a:latin typeface="Arial" panose="020B0604020202020204" pitchFamily="34" charset="0"/>
                <a:cs typeface="Arial" panose="020B0604020202020204" pitchFamily="34" charset="0"/>
              </a:rPr>
              <a:t>Indireta</a:t>
            </a:r>
            <a:r>
              <a:rPr lang="pt-PT" altLang="pt-PT" sz="2200" b="1" dirty="0">
                <a:solidFill>
                  <a:schemeClr val="accent1">
                    <a:lumMod val="75000"/>
                  </a:schemeClr>
                </a:solidFill>
                <a:latin typeface="Arial" panose="020B0604020202020204" pitchFamily="34" charset="0"/>
                <a:cs typeface="Arial" panose="020B0604020202020204" pitchFamily="34" charset="0"/>
              </a:rPr>
              <a:t> do Estado</a:t>
            </a:r>
            <a:r>
              <a:rPr lang="pt-PT" altLang="pt-PT" sz="2200" b="1" dirty="0">
                <a:solidFill>
                  <a:srgbClr val="333333"/>
                </a:solidFill>
                <a:latin typeface="Arial" panose="020B0604020202020204" pitchFamily="34" charset="0"/>
                <a:cs typeface="Arial" panose="020B0604020202020204" pitchFamily="34" charset="0"/>
              </a:rPr>
              <a:t>: </a:t>
            </a:r>
            <a:r>
              <a:rPr lang="pt-PT" altLang="pt-PT" sz="2200" dirty="0">
                <a:solidFill>
                  <a:srgbClr val="333333"/>
                </a:solidFill>
                <a:latin typeface="Arial" panose="020B0604020202020204" pitchFamily="34" charset="0"/>
                <a:cs typeface="Arial" panose="020B0604020202020204" pitchFamily="34" charset="0"/>
              </a:rPr>
              <a:t>é o conjunto das entidades administrativas institucionalmente descentralizadas, dotadas de personalidade jurídica própria criadas pelo Estado para a prossecução necessária de uma determinada finalidade de interesse publico. Compreende o conjunto das instituições públicas, dotadas de personalidade jurídicas própria, criadas por iniciativa de </a:t>
            </a:r>
            <a:r>
              <a:rPr lang="pt-PT" altLang="pt-PT" sz="2200" dirty="0" err="1">
                <a:solidFill>
                  <a:srgbClr val="333333"/>
                </a:solidFill>
                <a:latin typeface="Arial" panose="020B0604020202020204" pitchFamily="34" charset="0"/>
                <a:cs typeface="Arial" panose="020B0604020202020204" pitchFamily="34" charset="0"/>
              </a:rPr>
              <a:t>orgãos</a:t>
            </a:r>
            <a:r>
              <a:rPr lang="pt-PT" altLang="pt-PT" sz="2200" dirty="0">
                <a:solidFill>
                  <a:srgbClr val="333333"/>
                </a:solidFill>
                <a:latin typeface="Arial" panose="020B0604020202020204" pitchFamily="34" charset="0"/>
                <a:cs typeface="Arial" panose="020B0604020202020204" pitchFamily="34" charset="0"/>
              </a:rPr>
              <a:t> centrais do Estado para desenvolver a actividade administrativa destinada a realização dos fins estabelecidos no acto de sua criação (</a:t>
            </a:r>
            <a:r>
              <a:rPr lang="pt-PT" altLang="pt-PT" sz="2200" dirty="0" err="1">
                <a:solidFill>
                  <a:srgbClr val="333333"/>
                </a:solidFill>
                <a:latin typeface="Arial" panose="020B0604020202020204" pitchFamily="34" charset="0"/>
                <a:cs typeface="Arial" panose="020B0604020202020204" pitchFamily="34" charset="0"/>
              </a:rPr>
              <a:t>art</a:t>
            </a:r>
            <a:r>
              <a:rPr lang="pt-PT" altLang="pt-PT" sz="2200" dirty="0">
                <a:solidFill>
                  <a:srgbClr val="333333"/>
                </a:solidFill>
                <a:latin typeface="Arial" panose="020B0604020202020204" pitchFamily="34" charset="0"/>
                <a:cs typeface="Arial" panose="020B0604020202020204" pitchFamily="34" charset="0"/>
              </a:rPr>
              <a:t>. 72). Compreende o Banco de Moçambique, os Institutos públicos, fundações publicas, fundos públicos e o sector empresarial do Estado (art.74).</a:t>
            </a:r>
            <a:endParaRPr lang="pt-PT" altLang="pt-PT"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595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TextBox 1">
            <a:extLst>
              <a:ext uri="{FF2B5EF4-FFF2-40B4-BE49-F238E27FC236}">
                <a16:creationId xmlns:a16="http://schemas.microsoft.com/office/drawing/2014/main" id="{05C11510-6476-951D-73F1-ACC7092926FD}"/>
              </a:ext>
            </a:extLst>
          </p:cNvPr>
          <p:cNvSpPr txBox="1">
            <a:spLocks noChangeArrowheads="1"/>
          </p:cNvSpPr>
          <p:nvPr/>
        </p:nvSpPr>
        <p:spPr bwMode="auto">
          <a:xfrm>
            <a:off x="303646" y="273773"/>
            <a:ext cx="11218863" cy="5478423"/>
          </a:xfrm>
          <a:prstGeom prst="rect">
            <a:avLst/>
          </a:prstGeom>
          <a:no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defRPr/>
            </a:pPr>
            <a:r>
              <a:rPr lang="pt-PT" altLang="pt-PT" sz="3000" b="1" u="sng" dirty="0">
                <a:solidFill>
                  <a:schemeClr val="accent1"/>
                </a:solidFill>
                <a:latin typeface="Arial" panose="020B0604020202020204" pitchFamily="34" charset="0"/>
                <a:cs typeface="Arial" panose="020B0604020202020204" pitchFamily="34" charset="0"/>
              </a:rPr>
              <a:t>Organizações mistas</a:t>
            </a:r>
          </a:p>
          <a:p>
            <a:pPr algn="just">
              <a:defRPr/>
            </a:pPr>
            <a:endParaRPr lang="pt-PT" altLang="pt-PT" sz="2000" dirty="0">
              <a:solidFill>
                <a:schemeClr val="accent1"/>
              </a:solidFill>
              <a:latin typeface="Arial" panose="020B0604020202020204" pitchFamily="34" charset="0"/>
              <a:cs typeface="Arial" panose="020B0604020202020204" pitchFamily="34" charset="0"/>
            </a:endParaRPr>
          </a:p>
          <a:p>
            <a:pPr algn="just">
              <a:defRPr/>
            </a:pPr>
            <a:r>
              <a:rPr lang="pt-PT" altLang="pt-PT" sz="2000" b="1" u="sng" dirty="0">
                <a:solidFill>
                  <a:schemeClr val="accent1"/>
                </a:solidFill>
                <a:latin typeface="Arial" panose="020B0604020202020204" pitchFamily="34" charset="0"/>
                <a:cs typeface="Arial" panose="020B0604020202020204" pitchFamily="34" charset="0"/>
              </a:rPr>
              <a:t>Empresas participadas</a:t>
            </a:r>
          </a:p>
          <a:p>
            <a:pPr algn="just">
              <a:defRPr/>
            </a:pPr>
            <a:endParaRPr lang="pt-PT" altLang="pt-PT" sz="2000" b="1" u="sng" dirty="0">
              <a:solidFill>
                <a:srgbClr val="222222"/>
              </a:solidFill>
              <a:latin typeface="Arial" panose="020B0604020202020204" pitchFamily="34" charset="0"/>
              <a:cs typeface="Arial" panose="020B0604020202020204" pitchFamily="34" charset="0"/>
            </a:endParaRPr>
          </a:p>
          <a:p>
            <a:pPr algn="just">
              <a:defRPr/>
            </a:pPr>
            <a:r>
              <a:rPr lang="pt-PT" altLang="pt-PT" sz="2200" dirty="0">
                <a:solidFill>
                  <a:srgbClr val="222222"/>
                </a:solidFill>
                <a:latin typeface="Arial" panose="020B0604020202020204" pitchFamily="34" charset="0"/>
                <a:cs typeface="Arial" panose="020B0604020202020204" pitchFamily="34" charset="0"/>
              </a:rPr>
              <a:t>Considera-se empresas participadas pelo Estado a sociedade constituída nos termos do Código Comercial e assume a forma de sociedade anónima ou por quotas (art.50- Lei 3/2018 de 19 de Junho ) possuindo as características de gestão destas.</a:t>
            </a:r>
          </a:p>
          <a:p>
            <a:pPr algn="just">
              <a:defRPr/>
            </a:pPr>
            <a:endParaRPr lang="pt-PT" altLang="pt-PT" sz="2200" dirty="0">
              <a:solidFill>
                <a:srgbClr val="222222"/>
              </a:solidFill>
              <a:latin typeface="Arial" panose="020B0604020202020204" pitchFamily="34" charset="0"/>
              <a:cs typeface="Arial" panose="020B0604020202020204" pitchFamily="34" charset="0"/>
            </a:endParaRPr>
          </a:p>
          <a:p>
            <a:pPr algn="just">
              <a:defRPr/>
            </a:pPr>
            <a:r>
              <a:rPr lang="pt-PT" altLang="pt-PT" sz="2200" dirty="0">
                <a:solidFill>
                  <a:srgbClr val="222222"/>
                </a:solidFill>
                <a:latin typeface="Arial" panose="020B0604020202020204" pitchFamily="34" charset="0"/>
                <a:cs typeface="Arial" panose="020B0604020202020204" pitchFamily="34" charset="0"/>
              </a:rPr>
              <a:t>A Empresa participada pode ser:</a:t>
            </a:r>
          </a:p>
          <a:p>
            <a:pPr marL="457200" indent="-457200" algn="just">
              <a:buFont typeface="+mj-lt"/>
              <a:buAutoNum type="alphaLcParenR"/>
              <a:defRPr/>
            </a:pPr>
            <a:r>
              <a:rPr lang="pt-PT" altLang="pt-PT" sz="2200" dirty="0">
                <a:solidFill>
                  <a:srgbClr val="222222"/>
                </a:solidFill>
                <a:latin typeface="Arial" panose="020B0604020202020204" pitchFamily="34" charset="0"/>
                <a:cs typeface="Arial" panose="020B0604020202020204" pitchFamily="34" charset="0"/>
              </a:rPr>
              <a:t>Maioritariamente participada pelo Estado ( regem-se pela Lei 3/2018 de 19 de Junho- SEE)</a:t>
            </a:r>
          </a:p>
          <a:p>
            <a:pPr marL="457200" indent="-457200" algn="just">
              <a:buFont typeface="+mj-lt"/>
              <a:buAutoNum type="alphaLcParenR"/>
              <a:defRPr/>
            </a:pPr>
            <a:r>
              <a:rPr lang="pt-PT" altLang="pt-PT" sz="2200" dirty="0">
                <a:solidFill>
                  <a:srgbClr val="222222"/>
                </a:solidFill>
                <a:latin typeface="Arial" panose="020B0604020202020204" pitchFamily="34" charset="0"/>
                <a:cs typeface="Arial" panose="020B0604020202020204" pitchFamily="34" charset="0"/>
              </a:rPr>
              <a:t>Minoritariamente participada pelo Estado ( a Lei 3/2018 de 19 de Junho não se aplica a este tipo de empresas. Não fazem parte do sector empresarial do Estado. Regem-se pelo </a:t>
            </a:r>
            <a:r>
              <a:rPr lang="pt-PT" altLang="pt-PT" sz="2200" dirty="0">
                <a:latin typeface="Arial" panose="020B0604020202020204" pitchFamily="34" charset="0"/>
                <a:cs typeface="Arial" panose="020B0604020202020204" pitchFamily="34" charset="0"/>
              </a:rPr>
              <a:t>Decreto-Lei n.º 1/2022 de 25 de Maio - Código Comercial</a:t>
            </a:r>
            <a:r>
              <a:rPr lang="pt-PT" altLang="pt-PT" sz="2200" dirty="0">
                <a:solidFill>
                  <a:srgbClr val="222222"/>
                </a:solidFill>
                <a:latin typeface="Arial" panose="020B0604020202020204" pitchFamily="34" charset="0"/>
                <a:cs typeface="Arial" panose="020B0604020202020204" pitchFamily="34" charset="0"/>
              </a:rPr>
              <a:t> )</a:t>
            </a:r>
          </a:p>
          <a:p>
            <a:pPr algn="just">
              <a:defRPr/>
            </a:pPr>
            <a:endParaRPr lang="pt-PT" altLang="pt-PT" sz="2200" dirty="0">
              <a:solidFill>
                <a:srgbClr val="222222"/>
              </a:solidFill>
              <a:latin typeface="Arial" panose="020B0604020202020204" pitchFamily="34" charset="0"/>
              <a:cs typeface="Arial" panose="020B0604020202020204" pitchFamily="34" charset="0"/>
            </a:endParaRPr>
          </a:p>
          <a:p>
            <a:pPr>
              <a:defRPr/>
            </a:pPr>
            <a:endParaRPr lang="pt-PT" altLang="pt-PT" dirty="0"/>
          </a:p>
        </p:txBody>
      </p:sp>
    </p:spTree>
    <p:extLst>
      <p:ext uri="{BB962C8B-B14F-4D97-AF65-F5344CB8AC3E}">
        <p14:creationId xmlns:p14="http://schemas.microsoft.com/office/powerpoint/2010/main" val="422672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2">
            <a:extLst>
              <a:ext uri="{FF2B5EF4-FFF2-40B4-BE49-F238E27FC236}">
                <a16:creationId xmlns:a16="http://schemas.microsoft.com/office/drawing/2014/main" id="{DEC27F5C-E1BC-4C87-DAD9-72F0872A82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CE110B67-4E8E-411F-A775-D3E561CBC55A}" type="slidenum">
              <a:rPr lang="pt-PT" altLang="pt-PT" smtClean="0">
                <a:solidFill>
                  <a:schemeClr val="accent2"/>
                </a:solidFill>
              </a:rPr>
              <a:pPr/>
              <a:t>32</a:t>
            </a:fld>
            <a:endParaRPr lang="pt-PT" altLang="pt-PT">
              <a:solidFill>
                <a:schemeClr val="accent2"/>
              </a:solidFill>
            </a:endParaRPr>
          </a:p>
        </p:txBody>
      </p:sp>
      <p:pic>
        <p:nvPicPr>
          <p:cNvPr id="187396" name="Picture 3" descr="Graphical user interface, application&#10;&#10;Description automatically generated">
            <a:extLst>
              <a:ext uri="{FF2B5EF4-FFF2-40B4-BE49-F238E27FC236}">
                <a16:creationId xmlns:a16="http://schemas.microsoft.com/office/drawing/2014/main" id="{1BF6B849-F35B-4567-E489-2F00A0AD9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93" y="138113"/>
            <a:ext cx="5976092"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7" name="Picture 6" descr="A picture containing logo&#10;&#10;Description automatically generated">
            <a:extLst>
              <a:ext uri="{FF2B5EF4-FFF2-40B4-BE49-F238E27FC236}">
                <a16:creationId xmlns:a16="http://schemas.microsoft.com/office/drawing/2014/main" id="{DE7D1550-6075-ABA1-BD05-DD0C606EE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207" y="136525"/>
            <a:ext cx="5680948" cy="66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2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Slide Number Placeholder 2">
            <a:extLst>
              <a:ext uri="{FF2B5EF4-FFF2-40B4-BE49-F238E27FC236}">
                <a16:creationId xmlns:a16="http://schemas.microsoft.com/office/drawing/2014/main" id="{5D49E012-0CA6-63F6-1FDB-9D4392A305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E36DC0CC-1E1C-47F5-8DC2-CCA4043A28B1}" type="slidenum">
              <a:rPr lang="pt-PT" altLang="pt-PT" smtClean="0">
                <a:solidFill>
                  <a:schemeClr val="accent2"/>
                </a:solidFill>
              </a:rPr>
              <a:pPr/>
              <a:t>33</a:t>
            </a:fld>
            <a:endParaRPr lang="pt-PT" altLang="pt-PT">
              <a:solidFill>
                <a:schemeClr val="accent2"/>
              </a:solidFill>
            </a:endParaRPr>
          </a:p>
        </p:txBody>
      </p:sp>
      <p:sp>
        <p:nvSpPr>
          <p:cNvPr id="144388" name="TextBox 3">
            <a:extLst>
              <a:ext uri="{FF2B5EF4-FFF2-40B4-BE49-F238E27FC236}">
                <a16:creationId xmlns:a16="http://schemas.microsoft.com/office/drawing/2014/main" id="{4BE7A622-92D3-DF84-F78F-9F62ABFAB0D1}"/>
              </a:ext>
            </a:extLst>
          </p:cNvPr>
          <p:cNvSpPr txBox="1">
            <a:spLocks noChangeArrowheads="1"/>
          </p:cNvSpPr>
          <p:nvPr/>
        </p:nvSpPr>
        <p:spPr bwMode="auto">
          <a:xfrm>
            <a:off x="542131" y="1221076"/>
            <a:ext cx="11107738"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2200" b="1" dirty="0">
                <a:solidFill>
                  <a:schemeClr val="accent1"/>
                </a:solidFill>
              </a:rPr>
              <a:t>Aula 3 e 4</a:t>
            </a:r>
          </a:p>
          <a:p>
            <a:endParaRPr lang="pt-PT" sz="2200" b="1" dirty="0">
              <a:effectLst/>
              <a:latin typeface="Arial" panose="020B0604020202020204" pitchFamily="34" charset="0"/>
              <a:ea typeface="Arial MT"/>
              <a:cs typeface="Arial MT"/>
            </a:endParaRPr>
          </a:p>
          <a:p>
            <a:r>
              <a:rPr lang="pt-PT" sz="1800" dirty="0">
                <a:effectLst/>
                <a:latin typeface="Arial" panose="020B0604020202020204" pitchFamily="34" charset="0"/>
                <a:ea typeface="Arial MT"/>
                <a:cs typeface="Arial MT"/>
              </a:rPr>
              <a:t>Classificação das organizações quanto ao: </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Tamanho e volume de negócios</a:t>
            </a:r>
          </a:p>
          <a:p>
            <a:pPr marL="285750" indent="-285750" algn="just">
              <a:lnSpc>
                <a:spcPct val="150000"/>
              </a:lnSpc>
              <a:buFont typeface="Arial" panose="020B0604020202020204" pitchFamily="34" charset="0"/>
              <a:buChar char="•"/>
            </a:pPr>
            <a:r>
              <a:rPr lang="pt-PT" altLang="pt-PT" sz="1800" dirty="0">
                <a:latin typeface="Arial" panose="020B0604020202020204" pitchFamily="34" charset="0"/>
                <a:cs typeface="Arial" panose="020B0604020202020204" pitchFamily="34" charset="0"/>
              </a:rPr>
              <a:t>Finalidade</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Legalidade</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Regime Jurídico</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Estrutura</a:t>
            </a:r>
            <a:endParaRPr lang="pt-PT" altLang="pt-PT" sz="1800" dirty="0">
              <a:latin typeface="Arial" panose="020B0604020202020204" pitchFamily="34" charset="0"/>
              <a:cs typeface="Arial" panose="020B0604020202020204" pitchFamily="34" charset="0"/>
            </a:endParaRPr>
          </a:p>
          <a:p>
            <a:pPr algn="ctr"/>
            <a:endParaRPr lang="pt-PT" altLang="pt-PT" sz="5000" b="1" dirty="0"/>
          </a:p>
          <a:p>
            <a:pPr algn="ctr"/>
            <a:endParaRPr lang="pt-PT" altLang="pt-PT" sz="5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B00F2D-D2C2-543C-C5D0-224115E410E4}"/>
              </a:ext>
            </a:extLst>
          </p:cNvPr>
          <p:cNvSpPr txBox="1"/>
          <p:nvPr/>
        </p:nvSpPr>
        <p:spPr>
          <a:xfrm>
            <a:off x="498764" y="363682"/>
            <a:ext cx="10764981" cy="5632311"/>
          </a:xfrm>
          <a:prstGeom prst="rect">
            <a:avLst/>
          </a:prstGeom>
          <a:noFill/>
        </p:spPr>
        <p:txBody>
          <a:bodyPr wrap="square" rtlCol="0">
            <a:spAutoFit/>
          </a:bodyPr>
          <a:lstStyle/>
          <a:p>
            <a:pPr algn="just">
              <a:lnSpc>
                <a:spcPct val="150000"/>
              </a:lnSpc>
            </a:pPr>
            <a:r>
              <a:rPr lang="pt-PT" altLang="pt-PT" sz="3000" b="1" dirty="0">
                <a:solidFill>
                  <a:schemeClr val="accent1"/>
                </a:solidFill>
                <a:latin typeface="Arial" panose="020B0604020202020204" pitchFamily="34" charset="0"/>
                <a:cs typeface="Arial" panose="020B0604020202020204" pitchFamily="34" charset="0"/>
              </a:rPr>
              <a:t>Classificação das Organizações</a:t>
            </a:r>
          </a:p>
          <a:p>
            <a:pPr algn="just">
              <a:lnSpc>
                <a:spcPct val="150000"/>
              </a:lnSpc>
            </a:pPr>
            <a:endParaRPr lang="pt-PT" altLang="pt-PT" sz="1800" dirty="0">
              <a:latin typeface="Arial" panose="020B0604020202020204" pitchFamily="34" charset="0"/>
              <a:cs typeface="Arial" panose="020B0604020202020204" pitchFamily="34" charset="0"/>
            </a:endParaRPr>
          </a:p>
          <a:p>
            <a:pPr algn="just">
              <a:lnSpc>
                <a:spcPct val="150000"/>
              </a:lnSpc>
            </a:pPr>
            <a:r>
              <a:rPr lang="pt-PT" altLang="pt-PT" sz="1800" dirty="0">
                <a:latin typeface="Arial" panose="020B0604020202020204" pitchFamily="34" charset="0"/>
                <a:cs typeface="Arial" panose="020B0604020202020204" pitchFamily="34" charset="0"/>
              </a:rPr>
              <a:t>Os tipos de organização são as diferentes maneiras pelas quais uma organização pode se apresentar. Neste sentido, consoante os fins ou objectivos que perseguem, a sua dimensão, o sector em que operam ou a sua forma jurídica, estas organizações podem ser classificadas em vários tipos. </a:t>
            </a:r>
          </a:p>
          <a:p>
            <a:pPr algn="just">
              <a:lnSpc>
                <a:spcPct val="150000"/>
              </a:lnSpc>
            </a:pPr>
            <a:endParaRPr lang="pt-PT" altLang="pt-PT" dirty="0">
              <a:latin typeface="Arial" panose="020B0604020202020204" pitchFamily="34" charset="0"/>
              <a:cs typeface="Arial" panose="020B0604020202020204" pitchFamily="34" charset="0"/>
            </a:endParaRPr>
          </a:p>
          <a:p>
            <a:pPr algn="just">
              <a:lnSpc>
                <a:spcPct val="150000"/>
              </a:lnSpc>
            </a:pPr>
            <a:r>
              <a:rPr lang="pt-PT" altLang="pt-PT" sz="1800" dirty="0">
                <a:latin typeface="Arial" panose="020B0604020202020204" pitchFamily="34" charset="0"/>
                <a:cs typeface="Arial" panose="020B0604020202020204" pitchFamily="34" charset="0"/>
              </a:rPr>
              <a:t>Entre os mais representativos estão quanto ao seu:</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Tamanho e volume de negócios</a:t>
            </a:r>
          </a:p>
          <a:p>
            <a:pPr marL="285750" indent="-285750" algn="just">
              <a:lnSpc>
                <a:spcPct val="150000"/>
              </a:lnSpc>
              <a:buFont typeface="Arial" panose="020B0604020202020204" pitchFamily="34" charset="0"/>
              <a:buChar char="•"/>
            </a:pPr>
            <a:r>
              <a:rPr lang="pt-PT" altLang="pt-PT" sz="1800" dirty="0">
                <a:latin typeface="Arial" panose="020B0604020202020204" pitchFamily="34" charset="0"/>
                <a:cs typeface="Arial" panose="020B0604020202020204" pitchFamily="34" charset="0"/>
              </a:rPr>
              <a:t>Finalidade</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Legalidade</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Regime Jurídico</a:t>
            </a:r>
          </a:p>
          <a:p>
            <a:pPr marL="285750" indent="-285750" algn="just">
              <a:lnSpc>
                <a:spcPct val="150000"/>
              </a:lnSpc>
              <a:buFont typeface="Arial" panose="020B0604020202020204" pitchFamily="34" charset="0"/>
              <a:buChar char="•"/>
            </a:pPr>
            <a:r>
              <a:rPr lang="pt-PT" altLang="pt-PT" dirty="0">
                <a:latin typeface="Arial" panose="020B0604020202020204" pitchFamily="34" charset="0"/>
                <a:cs typeface="Arial" panose="020B0604020202020204" pitchFamily="34" charset="0"/>
              </a:rPr>
              <a:t>Estrutura</a:t>
            </a:r>
            <a:endParaRPr lang="pt-PT" altLang="pt-PT" sz="1800" dirty="0">
              <a:latin typeface="Arial" panose="020B0604020202020204" pitchFamily="34" charset="0"/>
              <a:cs typeface="Arial" panose="020B0604020202020204" pitchFamily="34" charset="0"/>
            </a:endParaRPr>
          </a:p>
          <a:p>
            <a:endParaRPr lang="pt-PT" dirty="0"/>
          </a:p>
        </p:txBody>
      </p:sp>
    </p:spTree>
    <p:extLst>
      <p:ext uri="{BB962C8B-B14F-4D97-AF65-F5344CB8AC3E}">
        <p14:creationId xmlns:p14="http://schemas.microsoft.com/office/powerpoint/2010/main" val="922849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Box 3">
            <a:extLst>
              <a:ext uri="{FF2B5EF4-FFF2-40B4-BE49-F238E27FC236}">
                <a16:creationId xmlns:a16="http://schemas.microsoft.com/office/drawing/2014/main" id="{097F28BF-48AF-14CD-6243-6C5E6C5AD26F}"/>
              </a:ext>
            </a:extLst>
          </p:cNvPr>
          <p:cNvSpPr txBox="1">
            <a:spLocks noChangeArrowheads="1"/>
          </p:cNvSpPr>
          <p:nvPr/>
        </p:nvSpPr>
        <p:spPr bwMode="auto">
          <a:xfrm>
            <a:off x="212725" y="182562"/>
            <a:ext cx="11255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000" b="1" u="sng" dirty="0">
                <a:solidFill>
                  <a:schemeClr val="accent1"/>
                </a:solidFill>
                <a:latin typeface="Arial" panose="020B0604020202020204" pitchFamily="34" charset="0"/>
                <a:cs typeface="Arial" panose="020B0604020202020204" pitchFamily="34" charset="0"/>
              </a:rPr>
              <a:t>De acordo com seu tamanho e volume de negócios</a:t>
            </a:r>
          </a:p>
          <a:p>
            <a:endParaRPr lang="pt-PT" altLang="pt-PT" b="1" u="sng" dirty="0">
              <a:solidFill>
                <a:srgbClr val="222222"/>
              </a:solidFill>
              <a:latin typeface="Arial" panose="020B0604020202020204" pitchFamily="34" charset="0"/>
              <a:cs typeface="Arial" panose="020B0604020202020204" pitchFamily="34" charset="0"/>
            </a:endParaRPr>
          </a:p>
          <a:p>
            <a:r>
              <a:rPr lang="pt-PT" altLang="pt-PT" dirty="0">
                <a:latin typeface="Arial" panose="020B0604020202020204" pitchFamily="34" charset="0"/>
                <a:cs typeface="Arial" panose="020B0604020202020204" pitchFamily="34" charset="0"/>
              </a:rPr>
              <a:t>O Código Comercial de Moçambique (</a:t>
            </a:r>
            <a:r>
              <a:rPr lang="pt-PT" altLang="pt-PT" b="1" dirty="0">
                <a:latin typeface="Arial" panose="020B0604020202020204" pitchFamily="34" charset="0"/>
                <a:cs typeface="Arial" panose="020B0604020202020204" pitchFamily="34" charset="0"/>
              </a:rPr>
              <a:t>Decreto-Lei n.º 1/2022 de 25 de Maio) </a:t>
            </a:r>
            <a:r>
              <a:rPr lang="pt-PT" altLang="pt-PT" dirty="0">
                <a:latin typeface="Arial" panose="020B0604020202020204" pitchFamily="34" charset="0"/>
                <a:cs typeface="Arial" panose="020B0604020202020204" pitchFamily="34" charset="0"/>
              </a:rPr>
              <a:t>distingue 4 tipos de empresa:</a:t>
            </a:r>
          </a:p>
        </p:txBody>
      </p:sp>
      <p:pic>
        <p:nvPicPr>
          <p:cNvPr id="149508" name="Picture 3" descr="Text&#10;&#10;Description automatically generated">
            <a:extLst>
              <a:ext uri="{FF2B5EF4-FFF2-40B4-BE49-F238E27FC236}">
                <a16:creationId xmlns:a16="http://schemas.microsoft.com/office/drawing/2014/main" id="{6BFEF952-E13C-C0F4-CB94-A9C11F428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349375"/>
            <a:ext cx="595947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6" descr="Text&#10;&#10;Description automatically generated">
            <a:extLst>
              <a:ext uri="{FF2B5EF4-FFF2-40B4-BE49-F238E27FC236}">
                <a16:creationId xmlns:a16="http://schemas.microsoft.com/office/drawing/2014/main" id="{D5E1E444-DA27-C7F8-D706-E93678084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1" y="1349375"/>
            <a:ext cx="54752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Box 3">
            <a:extLst>
              <a:ext uri="{FF2B5EF4-FFF2-40B4-BE49-F238E27FC236}">
                <a16:creationId xmlns:a16="http://schemas.microsoft.com/office/drawing/2014/main" id="{81077224-C0DF-3B76-AD86-31D269A617CC}"/>
              </a:ext>
            </a:extLst>
          </p:cNvPr>
          <p:cNvSpPr txBox="1">
            <a:spLocks noChangeArrowheads="1"/>
          </p:cNvSpPr>
          <p:nvPr/>
        </p:nvSpPr>
        <p:spPr bwMode="auto">
          <a:xfrm>
            <a:off x="374794" y="243681"/>
            <a:ext cx="11255375"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000" b="1" u="sng" dirty="0">
                <a:solidFill>
                  <a:schemeClr val="accent1"/>
                </a:solidFill>
                <a:latin typeface="Arial" panose="020B0604020202020204" pitchFamily="34" charset="0"/>
                <a:cs typeface="Arial" panose="020B0604020202020204" pitchFamily="34" charset="0"/>
              </a:rPr>
              <a:t>De acordo com a finalidade</a:t>
            </a:r>
          </a:p>
          <a:p>
            <a:endParaRPr lang="pt-PT" altLang="pt-PT" sz="2400" u="sng" dirty="0">
              <a:solidFill>
                <a:srgbClr val="222222"/>
              </a:solidFill>
              <a:latin typeface="-apple-system"/>
            </a:endParaRPr>
          </a:p>
          <a:p>
            <a:pPr algn="just">
              <a:buFont typeface="Arial" panose="020B0604020202020204" pitchFamily="34" charset="0"/>
              <a:buChar char="•"/>
            </a:pPr>
            <a:r>
              <a:rPr lang="pt-PT" altLang="pt-PT" sz="2400" b="1" dirty="0">
                <a:solidFill>
                  <a:srgbClr val="222222"/>
                </a:solidFill>
                <a:latin typeface="-apple-system"/>
              </a:rPr>
              <a:t>Organizações com fins lucrativos</a:t>
            </a:r>
            <a:r>
              <a:rPr lang="pt-PT" altLang="pt-PT" sz="2400" dirty="0">
                <a:solidFill>
                  <a:srgbClr val="222222"/>
                </a:solidFill>
                <a:latin typeface="-apple-system"/>
              </a:rPr>
              <a:t>: São aquelas que existem para gerar lucros económicos para seus proprietários e accionistas ( empresas) . Ou seja, pretendem obter retorno do capital investido. Por exemplo, sociedades de capital privado, grupos de empresas ou </a:t>
            </a:r>
            <a:r>
              <a:rPr lang="pt-PT" altLang="pt-PT" sz="2400" i="1" dirty="0">
                <a:solidFill>
                  <a:srgbClr val="222222"/>
                </a:solidFill>
                <a:latin typeface="-apple-system"/>
              </a:rPr>
              <a:t>holdings</a:t>
            </a:r>
            <a:r>
              <a:rPr lang="pt-PT" altLang="pt-PT" sz="2400" dirty="0">
                <a:solidFill>
                  <a:srgbClr val="222222"/>
                </a:solidFill>
                <a:latin typeface="-apple-system"/>
              </a:rPr>
              <a:t> , sociedades anónimas, </a:t>
            </a:r>
            <a:r>
              <a:rPr lang="pt-PT" altLang="pt-PT" sz="2400" dirty="0">
                <a:latin typeface="-apple-system"/>
              </a:rPr>
              <a:t>cooperativas</a:t>
            </a:r>
            <a:r>
              <a:rPr lang="pt-PT" altLang="pt-PT" sz="2400" dirty="0">
                <a:solidFill>
                  <a:srgbClr val="222222"/>
                </a:solidFill>
                <a:latin typeface="-apple-system"/>
              </a:rPr>
              <a:t> , entre outros..</a:t>
            </a:r>
          </a:p>
          <a:p>
            <a:pPr algn="just">
              <a:buFont typeface="Arial" panose="020B0604020202020204" pitchFamily="34" charset="0"/>
              <a:buChar char="•"/>
            </a:pPr>
            <a:endParaRPr lang="pt-PT" altLang="pt-PT" sz="2400" dirty="0">
              <a:solidFill>
                <a:srgbClr val="222222"/>
              </a:solidFill>
              <a:latin typeface="-apple-system"/>
            </a:endParaRPr>
          </a:p>
          <a:p>
            <a:pPr algn="just">
              <a:buFont typeface="Arial" panose="020B0604020202020204" pitchFamily="34" charset="0"/>
              <a:buChar char="•"/>
            </a:pPr>
            <a:r>
              <a:rPr lang="pt-PT" altLang="pt-PT" sz="2400" b="1" dirty="0">
                <a:solidFill>
                  <a:srgbClr val="222222"/>
                </a:solidFill>
                <a:latin typeface="-apple-system"/>
              </a:rPr>
              <a:t>Organizações sem fins lucrativos</a:t>
            </a:r>
            <a:r>
              <a:rPr lang="pt-PT" altLang="pt-PT" sz="2400" dirty="0">
                <a:solidFill>
                  <a:srgbClr val="222222"/>
                </a:solidFill>
                <a:latin typeface="-apple-system"/>
              </a:rPr>
              <a:t>: São aquelas instituições que existem para servir a comunidade e recebem contribuições de parceiros e doações. Embora possam movimentar dinheiro, este dinheiro não pode ser distribuído como lucro para os proprietários da organização. Por exemplo, </a:t>
            </a:r>
            <a:r>
              <a:rPr lang="pt-PT" altLang="pt-PT" sz="2400" dirty="0">
                <a:latin typeface="-apple-system"/>
              </a:rPr>
              <a:t>organizações não governamentais</a:t>
            </a:r>
            <a:r>
              <a:rPr lang="pt-PT" altLang="pt-PT" sz="2400" dirty="0">
                <a:solidFill>
                  <a:srgbClr val="222222"/>
                </a:solidFill>
                <a:latin typeface="-apple-system"/>
              </a:rPr>
              <a:t> (</a:t>
            </a:r>
            <a:r>
              <a:rPr lang="pt-PT" altLang="pt-PT" sz="2400" dirty="0" err="1">
                <a:solidFill>
                  <a:srgbClr val="222222"/>
                </a:solidFill>
                <a:latin typeface="-apple-system"/>
              </a:rPr>
              <a:t>ONGs</a:t>
            </a:r>
            <a:r>
              <a:rPr lang="pt-PT" altLang="pt-PT" sz="2400" dirty="0">
                <a:solidFill>
                  <a:srgbClr val="222222"/>
                </a:solidFill>
                <a:latin typeface="-apple-system"/>
              </a:rPr>
              <a:t>), organizações civis e fundações, entre outras.</a:t>
            </a:r>
          </a:p>
          <a:p>
            <a:pPr algn="just">
              <a:buFont typeface="Arial" panose="020B0604020202020204" pitchFamily="34" charset="0"/>
              <a:buChar char="•"/>
            </a:pPr>
            <a:endParaRPr lang="pt-PT" altLang="pt-PT" sz="2400" dirty="0">
              <a:solidFill>
                <a:srgbClr val="222222"/>
              </a:solidFill>
              <a:latin typeface="-apple-system"/>
            </a:endParaRPr>
          </a:p>
          <a:p>
            <a:pPr algn="just">
              <a:buFont typeface="Arial" panose="020B0604020202020204" pitchFamily="34" charset="0"/>
              <a:buChar char="•"/>
            </a:pPr>
            <a:r>
              <a:rPr lang="pt-PT" altLang="pt-PT" sz="2400" b="1" dirty="0">
                <a:solidFill>
                  <a:srgbClr val="222222"/>
                </a:solidFill>
                <a:latin typeface="-apple-system"/>
              </a:rPr>
              <a:t>Organizações públicas (com fins administrativos</a:t>
            </a:r>
            <a:r>
              <a:rPr lang="pt-PT" altLang="pt-PT" sz="2400" dirty="0">
                <a:solidFill>
                  <a:srgbClr val="222222"/>
                </a:solidFill>
                <a:latin typeface="-apple-system"/>
              </a:rPr>
              <a:t> </a:t>
            </a:r>
            <a:r>
              <a:rPr lang="pt-PT" altLang="pt-PT" sz="2400" b="1" dirty="0">
                <a:solidFill>
                  <a:srgbClr val="222222"/>
                </a:solidFill>
                <a:latin typeface="-apple-system"/>
              </a:rPr>
              <a:t>sociais)</a:t>
            </a:r>
            <a:r>
              <a:rPr lang="pt-PT" altLang="pt-PT" sz="2400" dirty="0">
                <a:solidFill>
                  <a:srgbClr val="222222"/>
                </a:solidFill>
                <a:latin typeface="-apple-system"/>
              </a:rPr>
              <a:t>: são aquelas organizações criadas por um governo para fornecer serviços à sociedade ( ministérios, BM e entidades arrecadadoras).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Box 3">
            <a:extLst>
              <a:ext uri="{FF2B5EF4-FFF2-40B4-BE49-F238E27FC236}">
                <a16:creationId xmlns:a16="http://schemas.microsoft.com/office/drawing/2014/main" id="{0CAB7CFA-B270-FD6D-E88B-A65B462D3453}"/>
              </a:ext>
            </a:extLst>
          </p:cNvPr>
          <p:cNvSpPr txBox="1">
            <a:spLocks noChangeArrowheads="1"/>
          </p:cNvSpPr>
          <p:nvPr/>
        </p:nvSpPr>
        <p:spPr bwMode="auto">
          <a:xfrm>
            <a:off x="259773" y="145473"/>
            <a:ext cx="11793682"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3000" b="1" u="sng" dirty="0">
                <a:solidFill>
                  <a:schemeClr val="accent1"/>
                </a:solidFill>
                <a:latin typeface="Arial" panose="020B0604020202020204" pitchFamily="34" charset="0"/>
                <a:cs typeface="Arial" panose="020B0604020202020204" pitchFamily="34" charset="0"/>
              </a:rPr>
              <a:t>De acordo com a formalidade/Legalidade</a:t>
            </a:r>
          </a:p>
          <a:p>
            <a:pPr algn="just"/>
            <a:endParaRPr lang="pt-PT" altLang="pt-PT" sz="2200" dirty="0">
              <a:solidFill>
                <a:schemeClr val="accent1"/>
              </a:solidFill>
              <a:latin typeface="Arial" panose="020B0604020202020204" pitchFamily="34" charset="0"/>
              <a:cs typeface="Arial" panose="020B0604020202020204" pitchFamily="34" charset="0"/>
            </a:endParaRPr>
          </a:p>
          <a:p>
            <a:pPr algn="just"/>
            <a:r>
              <a:rPr lang="pt-PT" b="1" dirty="0">
                <a:solidFill>
                  <a:schemeClr val="accent1"/>
                </a:solidFill>
                <a:latin typeface="Arial" panose="020B0604020202020204" pitchFamily="34" charset="0"/>
                <a:cs typeface="Arial" panose="020B0604020202020204" pitchFamily="34" charset="0"/>
              </a:rPr>
              <a:t>Organizações Formais</a:t>
            </a:r>
          </a:p>
          <a:p>
            <a:pPr algn="just">
              <a:buFont typeface="+mj-lt"/>
              <a:buAutoNum type="arabicPeriod"/>
            </a:pPr>
            <a:r>
              <a:rPr lang="pt-PT" b="1" dirty="0">
                <a:latin typeface="Arial" panose="020B0604020202020204" pitchFamily="34" charset="0"/>
                <a:cs typeface="Arial" panose="020B0604020202020204" pitchFamily="34" charset="0"/>
              </a:rPr>
              <a:t>Registro e Legalização</a:t>
            </a:r>
            <a:r>
              <a:rPr lang="pt-PT"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Licença de Actividade</a:t>
            </a:r>
            <a:r>
              <a:rPr lang="pt-PT" dirty="0">
                <a:latin typeface="Arial" panose="020B0604020202020204" pitchFamily="34" charset="0"/>
                <a:cs typeface="Arial" panose="020B0604020202020204" pitchFamily="34" charset="0"/>
              </a:rPr>
              <a:t>: Organizações formais são registradas e possuem uma licença de actividade emitida pelas autoridades competentes de autorização de actividade ( órgão de tutela).</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NUIT</a:t>
            </a:r>
            <a:r>
              <a:rPr lang="pt-PT" dirty="0">
                <a:latin typeface="Arial" panose="020B0604020202020204" pitchFamily="34" charset="0"/>
                <a:cs typeface="Arial" panose="020B0604020202020204" pitchFamily="34" charset="0"/>
              </a:rPr>
              <a:t>: Possuem um Número Único de Identificação Tributária (NUIT), obrigatório para qualquer actividade fiscal.</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Escritura Pública</a:t>
            </a:r>
            <a:r>
              <a:rPr lang="pt-PT" dirty="0">
                <a:latin typeface="Arial" panose="020B0604020202020204" pitchFamily="34" charset="0"/>
                <a:cs typeface="Arial" panose="020B0604020202020204" pitchFamily="34" charset="0"/>
              </a:rPr>
              <a:t>: Devem elaborar uma escritura pública de constituição.</a:t>
            </a:r>
          </a:p>
          <a:p>
            <a:pPr algn="just">
              <a:buFont typeface="+mj-lt"/>
              <a:buAutoNum type="arabicPeriod"/>
            </a:pPr>
            <a:r>
              <a:rPr lang="pt-PT" b="1" dirty="0">
                <a:latin typeface="Arial" panose="020B0604020202020204" pitchFamily="34" charset="0"/>
                <a:cs typeface="Arial" panose="020B0604020202020204" pitchFamily="34" charset="0"/>
              </a:rPr>
              <a:t>Tributação</a:t>
            </a:r>
            <a:r>
              <a:rPr lang="pt-PT"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Impostos</a:t>
            </a:r>
            <a:r>
              <a:rPr lang="pt-PT" dirty="0">
                <a:latin typeface="Arial" panose="020B0604020202020204" pitchFamily="34" charset="0"/>
                <a:cs typeface="Arial" panose="020B0604020202020204" pitchFamily="34" charset="0"/>
              </a:rPr>
              <a:t>: Estão sujeitas a impostos como o Imposto sobre o Rendimento das Pessoas Colectivas (IRPC), IVA, Contribuição Industrial, entre outros.</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Registos Contabilísticos</a:t>
            </a:r>
            <a:r>
              <a:rPr lang="pt-PT" dirty="0">
                <a:latin typeface="Arial" panose="020B0604020202020204" pitchFamily="34" charset="0"/>
                <a:cs typeface="Arial" panose="020B0604020202020204" pitchFamily="34" charset="0"/>
              </a:rPr>
              <a:t>: São obrigadas a manter registos contabilísticos adequados.</a:t>
            </a:r>
          </a:p>
          <a:p>
            <a:pPr marL="742950" lvl="1" indent="-285750" algn="just">
              <a:buFont typeface="+mj-lt"/>
              <a:buAutoNum type="arabicPeriod"/>
            </a:pPr>
            <a:r>
              <a:rPr lang="pt-PT" dirty="0">
                <a:latin typeface="Arial" panose="020B0604020202020204" pitchFamily="34" charset="0"/>
                <a:cs typeface="Arial" panose="020B0604020202020204" pitchFamily="34" charset="0"/>
              </a:rPr>
              <a:t>Facturas: São obrigados a emitir facturas e recibos dependendo do tipo de organização</a:t>
            </a:r>
          </a:p>
          <a:p>
            <a:pPr algn="just">
              <a:buFont typeface="+mj-lt"/>
              <a:buAutoNum type="arabicPeriod"/>
            </a:pPr>
            <a:r>
              <a:rPr lang="pt-PT" b="1" dirty="0">
                <a:latin typeface="Arial" panose="020B0604020202020204" pitchFamily="34" charset="0"/>
                <a:cs typeface="Arial" panose="020B0604020202020204" pitchFamily="34" charset="0"/>
              </a:rPr>
              <a:t>Obrigações Trabalhistas</a:t>
            </a:r>
            <a:r>
              <a:rPr lang="pt-PT"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Legislação Laboral</a:t>
            </a:r>
            <a:r>
              <a:rPr lang="pt-PT" dirty="0">
                <a:latin typeface="Arial" panose="020B0604020202020204" pitchFamily="34" charset="0"/>
                <a:cs typeface="Arial" panose="020B0604020202020204" pitchFamily="34" charset="0"/>
              </a:rPr>
              <a:t>: Devem cumprir a legislação laboral, incluindo o registo de empregados, pagamento de salários, INSS (Instituto Nacional de Segurança Social), férias, subsídios, entre outros direitos dos trabalhadores dependendo do tipo de organização.</a:t>
            </a:r>
          </a:p>
          <a:p>
            <a:pPr algn="just">
              <a:buFont typeface="+mj-lt"/>
              <a:buAutoNum type="arabicPeriod"/>
            </a:pPr>
            <a:r>
              <a:rPr lang="pt-PT" b="1" dirty="0">
                <a:latin typeface="Arial" panose="020B0604020202020204" pitchFamily="34" charset="0"/>
                <a:cs typeface="Arial" panose="020B0604020202020204" pitchFamily="34" charset="0"/>
              </a:rPr>
              <a:t>Acesso a Benefícios</a:t>
            </a:r>
            <a:r>
              <a:rPr lang="pt-PT"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Crédito e Financiamento</a:t>
            </a:r>
            <a:r>
              <a:rPr lang="pt-PT" dirty="0">
                <a:latin typeface="Arial" panose="020B0604020202020204" pitchFamily="34" charset="0"/>
                <a:cs typeface="Arial" panose="020B0604020202020204" pitchFamily="34" charset="0"/>
              </a:rPr>
              <a:t>: Podem aceder a crédito e financiamento bancário.</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Programas Governamentais</a:t>
            </a:r>
            <a:r>
              <a:rPr lang="pt-PT" dirty="0">
                <a:latin typeface="Arial" panose="020B0604020202020204" pitchFamily="34" charset="0"/>
                <a:cs typeface="Arial" panose="020B0604020202020204" pitchFamily="34" charset="0"/>
              </a:rPr>
              <a:t>: Têm acesso a programas de apoio e incentivos do governo.</a:t>
            </a:r>
          </a:p>
          <a:p>
            <a:pPr marL="742950" lvl="1" indent="-285750" algn="just">
              <a:buFont typeface="+mj-lt"/>
              <a:buAutoNum type="arabicPeriod"/>
            </a:pPr>
            <a:r>
              <a:rPr lang="pt-PT" b="1" dirty="0">
                <a:latin typeface="Arial" panose="020B0604020202020204" pitchFamily="34" charset="0"/>
                <a:cs typeface="Arial" panose="020B0604020202020204" pitchFamily="34" charset="0"/>
              </a:rPr>
              <a:t>Contratos Públicos</a:t>
            </a:r>
            <a:r>
              <a:rPr lang="pt-PT" dirty="0">
                <a:latin typeface="Arial" panose="020B0604020202020204" pitchFamily="34" charset="0"/>
                <a:cs typeface="Arial" panose="020B0604020202020204" pitchFamily="34" charset="0"/>
              </a:rPr>
              <a:t>: Podem participar em concursos e </a:t>
            </a:r>
            <a:r>
              <a:rPr lang="pt-PT" dirty="0" err="1">
                <a:latin typeface="Arial" panose="020B0604020202020204" pitchFamily="34" charset="0"/>
                <a:cs typeface="Arial" panose="020B0604020202020204" pitchFamily="34" charset="0"/>
              </a:rPr>
              <a:t>contratos</a:t>
            </a:r>
            <a:r>
              <a:rPr lang="pt-PT" dirty="0">
                <a:latin typeface="Arial" panose="020B0604020202020204" pitchFamily="34" charset="0"/>
                <a:cs typeface="Arial" panose="020B0604020202020204" pitchFamily="34" charset="0"/>
              </a:rPr>
              <a:t> públicos.</a:t>
            </a:r>
            <a:endParaRPr lang="pt-PT" altLang="pt-PT" sz="2400" dirty="0">
              <a:solidFill>
                <a:srgbClr val="222222"/>
              </a:solidFill>
              <a:latin typeface="-apple-syste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292A-6A3D-B1E6-8398-A8495B41D9E5}"/>
              </a:ext>
            </a:extLst>
          </p:cNvPr>
          <p:cNvSpPr>
            <a:spLocks noGrp="1"/>
          </p:cNvSpPr>
          <p:nvPr>
            <p:ph type="title"/>
          </p:nvPr>
        </p:nvSpPr>
        <p:spPr>
          <a:xfrm>
            <a:off x="318654" y="157308"/>
            <a:ext cx="10515600" cy="601230"/>
          </a:xfrm>
        </p:spPr>
        <p:txBody>
          <a:bodyPr>
            <a:normAutofit/>
          </a:bodyPr>
          <a:lstStyle/>
          <a:p>
            <a:r>
              <a:rPr lang="pt-PT" sz="2400" b="1" dirty="0">
                <a:solidFill>
                  <a:schemeClr val="accent1"/>
                </a:solidFill>
                <a:latin typeface="Arial" panose="020B0604020202020204" pitchFamily="34" charset="0"/>
                <a:cs typeface="Arial" panose="020B0604020202020204" pitchFamily="34" charset="0"/>
              </a:rPr>
              <a:t>Organizações Informais</a:t>
            </a:r>
            <a:endParaRPr lang="pt-PT" sz="2400"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C29610C-8529-A480-20A7-F4F1284F4C37}"/>
              </a:ext>
            </a:extLst>
          </p:cNvPr>
          <p:cNvSpPr>
            <a:spLocks noGrp="1"/>
          </p:cNvSpPr>
          <p:nvPr>
            <p:ph idx="1"/>
          </p:nvPr>
        </p:nvSpPr>
        <p:spPr>
          <a:xfrm>
            <a:off x="318654" y="826077"/>
            <a:ext cx="11547764" cy="5782541"/>
          </a:xfrm>
        </p:spPr>
        <p:txBody>
          <a:bodyPr>
            <a:normAutofit fontScale="92500" lnSpcReduction="10000"/>
          </a:bodyPr>
          <a:lstStyle/>
          <a:p>
            <a:pPr algn="just">
              <a:buFont typeface="+mj-lt"/>
              <a:buAutoNum type="arabicPeriod"/>
            </a:pPr>
            <a:r>
              <a:rPr lang="pt-PT" sz="2200" b="1" dirty="0">
                <a:latin typeface="Arial" panose="020B0604020202020204" pitchFamily="34" charset="0"/>
                <a:cs typeface="Arial" panose="020B0604020202020204" pitchFamily="34" charset="0"/>
              </a:rPr>
              <a:t>Registro e Legalização</a:t>
            </a:r>
            <a:r>
              <a:rPr lang="pt-PT" sz="2200"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Licença de Actividade</a:t>
            </a:r>
            <a:r>
              <a:rPr lang="pt-PT" sz="2200" dirty="0">
                <a:latin typeface="Arial" panose="020B0604020202020204" pitchFamily="34" charset="0"/>
                <a:cs typeface="Arial" panose="020B0604020202020204" pitchFamily="34" charset="0"/>
              </a:rPr>
              <a:t>: Geralmente não possuem licença de actividade formal.</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NUIT</a:t>
            </a:r>
            <a:r>
              <a:rPr lang="pt-PT" sz="2200" dirty="0">
                <a:latin typeface="Arial" panose="020B0604020202020204" pitchFamily="34" charset="0"/>
                <a:cs typeface="Arial" panose="020B0604020202020204" pitchFamily="34" charset="0"/>
              </a:rPr>
              <a:t>: Não possuem NUIT.</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Escritura Pública</a:t>
            </a:r>
            <a:r>
              <a:rPr lang="pt-PT" sz="2200" dirty="0">
                <a:latin typeface="Arial" panose="020B0604020202020204" pitchFamily="34" charset="0"/>
                <a:cs typeface="Arial" panose="020B0604020202020204" pitchFamily="34" charset="0"/>
              </a:rPr>
              <a:t>: Não têm escritura pública de constituição.</a:t>
            </a:r>
          </a:p>
          <a:p>
            <a:pPr algn="just">
              <a:buFont typeface="+mj-lt"/>
              <a:buAutoNum type="arabicPeriod"/>
            </a:pPr>
            <a:r>
              <a:rPr lang="pt-PT" sz="2200" b="1" dirty="0">
                <a:latin typeface="Arial" panose="020B0604020202020204" pitchFamily="34" charset="0"/>
                <a:cs typeface="Arial" panose="020B0604020202020204" pitchFamily="34" charset="0"/>
              </a:rPr>
              <a:t>Tributação</a:t>
            </a:r>
            <a:r>
              <a:rPr lang="pt-PT" sz="2200"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Impostos</a:t>
            </a:r>
            <a:r>
              <a:rPr lang="pt-PT" sz="2200" dirty="0">
                <a:latin typeface="Arial" panose="020B0604020202020204" pitchFamily="34" charset="0"/>
                <a:cs typeface="Arial" panose="020B0604020202020204" pitchFamily="34" charset="0"/>
              </a:rPr>
              <a:t>: Não estão sujeitas ao pagamento de impostos como uma empresa formal. Podem, no entanto, estar sujeitas a taxas menores municipais ou nenhuma tributação formal.</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Facturas</a:t>
            </a:r>
            <a:r>
              <a:rPr lang="pt-PT" sz="2200" dirty="0">
                <a:latin typeface="Arial" panose="020B0604020202020204" pitchFamily="34" charset="0"/>
                <a:cs typeface="Arial" panose="020B0604020202020204" pitchFamily="34" charset="0"/>
              </a:rPr>
              <a:t>: Não são obrigadas a emitir facturas ou manter registos contabilísticos detalhados.</a:t>
            </a:r>
          </a:p>
          <a:p>
            <a:pPr algn="just">
              <a:buFont typeface="+mj-lt"/>
              <a:buAutoNum type="arabicPeriod"/>
            </a:pPr>
            <a:r>
              <a:rPr lang="pt-PT" sz="2200" b="1" dirty="0">
                <a:latin typeface="Arial" panose="020B0604020202020204" pitchFamily="34" charset="0"/>
                <a:cs typeface="Arial" panose="020B0604020202020204" pitchFamily="34" charset="0"/>
              </a:rPr>
              <a:t>Obrigações Trabalhistas</a:t>
            </a:r>
            <a:r>
              <a:rPr lang="pt-PT" sz="2200"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Legislação Laboral</a:t>
            </a:r>
            <a:r>
              <a:rPr lang="pt-PT" sz="2200" dirty="0">
                <a:latin typeface="Arial" panose="020B0604020202020204" pitchFamily="34" charset="0"/>
                <a:cs typeface="Arial" panose="020B0604020202020204" pitchFamily="34" charset="0"/>
              </a:rPr>
              <a:t>: Não cumprem a legislação laboral de forma rigorosa, o que resulta frequentemente na falta de direitos e garantias para os empregados.</a:t>
            </a:r>
          </a:p>
          <a:p>
            <a:pPr algn="just">
              <a:buFont typeface="+mj-lt"/>
              <a:buAutoNum type="arabicPeriod"/>
            </a:pPr>
            <a:r>
              <a:rPr lang="pt-PT" sz="2200" b="1" dirty="0">
                <a:latin typeface="Arial" panose="020B0604020202020204" pitchFamily="34" charset="0"/>
                <a:cs typeface="Arial" panose="020B0604020202020204" pitchFamily="34" charset="0"/>
              </a:rPr>
              <a:t>Acesso a Benefícios</a:t>
            </a:r>
            <a:r>
              <a:rPr lang="pt-PT" sz="2200" dirty="0">
                <a:latin typeface="Arial" panose="020B0604020202020204" pitchFamily="34" charset="0"/>
                <a:cs typeface="Arial" panose="020B0604020202020204" pitchFamily="34" charset="0"/>
              </a:rPr>
              <a:t>:</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Crédito e Financiamento</a:t>
            </a:r>
            <a:r>
              <a:rPr lang="pt-PT" sz="2200" dirty="0">
                <a:latin typeface="Arial" panose="020B0604020202020204" pitchFamily="34" charset="0"/>
                <a:cs typeface="Arial" panose="020B0604020202020204" pitchFamily="34" charset="0"/>
              </a:rPr>
              <a:t>: Têm dificuldade ou são impedidas de aceder a crédito e financiamento.</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Programas Governamentais</a:t>
            </a:r>
            <a:r>
              <a:rPr lang="pt-PT" sz="2200" dirty="0">
                <a:latin typeface="Arial" panose="020B0604020202020204" pitchFamily="34" charset="0"/>
                <a:cs typeface="Arial" panose="020B0604020202020204" pitchFamily="34" charset="0"/>
              </a:rPr>
              <a:t>: Não podem participar em muitos programas de apoio e incentivos do governo.</a:t>
            </a:r>
          </a:p>
          <a:p>
            <a:pPr marL="742950" lvl="1" indent="-285750" algn="just">
              <a:buFont typeface="+mj-lt"/>
              <a:buAutoNum type="arabicPeriod"/>
            </a:pPr>
            <a:r>
              <a:rPr lang="pt-PT" sz="2200" b="1" dirty="0">
                <a:latin typeface="Arial" panose="020B0604020202020204" pitchFamily="34" charset="0"/>
                <a:cs typeface="Arial" panose="020B0604020202020204" pitchFamily="34" charset="0"/>
              </a:rPr>
              <a:t>Contratos Públicos</a:t>
            </a:r>
            <a:r>
              <a:rPr lang="pt-PT" sz="2200" dirty="0">
                <a:latin typeface="Arial" panose="020B0604020202020204" pitchFamily="34" charset="0"/>
                <a:cs typeface="Arial" panose="020B0604020202020204" pitchFamily="34" charset="0"/>
              </a:rPr>
              <a:t>: Não podem participar em concursos e </a:t>
            </a:r>
            <a:r>
              <a:rPr lang="pt-PT" sz="2200" dirty="0" err="1">
                <a:latin typeface="Arial" panose="020B0604020202020204" pitchFamily="34" charset="0"/>
                <a:cs typeface="Arial" panose="020B0604020202020204" pitchFamily="34" charset="0"/>
              </a:rPr>
              <a:t>contratos</a:t>
            </a:r>
            <a:r>
              <a:rPr lang="pt-PT" sz="2200" dirty="0">
                <a:latin typeface="Arial" panose="020B0604020202020204" pitchFamily="34" charset="0"/>
                <a:cs typeface="Arial" panose="020B0604020202020204" pitchFamily="34" charset="0"/>
              </a:rPr>
              <a:t> públicos</a:t>
            </a:r>
            <a:r>
              <a:rPr lang="pt-PT" sz="2900" dirty="0">
                <a:latin typeface="Arial" panose="020B0604020202020204" pitchFamily="34" charset="0"/>
                <a:cs typeface="Arial" panose="020B0604020202020204" pitchFamily="34" charset="0"/>
              </a:rPr>
              <a:t>.</a:t>
            </a:r>
          </a:p>
          <a:p>
            <a:endParaRPr lang="pt-PT" dirty="0"/>
          </a:p>
        </p:txBody>
      </p:sp>
    </p:spTree>
    <p:extLst>
      <p:ext uri="{BB962C8B-B14F-4D97-AF65-F5344CB8AC3E}">
        <p14:creationId xmlns:p14="http://schemas.microsoft.com/office/powerpoint/2010/main" val="4154188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TextBox 3">
            <a:extLst>
              <a:ext uri="{FF2B5EF4-FFF2-40B4-BE49-F238E27FC236}">
                <a16:creationId xmlns:a16="http://schemas.microsoft.com/office/drawing/2014/main" id="{F77464D7-5CE5-0D0E-3ADC-F9EC6B8C7A4E}"/>
              </a:ext>
            </a:extLst>
          </p:cNvPr>
          <p:cNvSpPr txBox="1">
            <a:spLocks noChangeArrowheads="1"/>
          </p:cNvSpPr>
          <p:nvPr/>
        </p:nvSpPr>
        <p:spPr bwMode="auto">
          <a:xfrm>
            <a:off x="239713" y="136525"/>
            <a:ext cx="11730614"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000" b="1" u="sng" dirty="0">
                <a:solidFill>
                  <a:schemeClr val="accent1"/>
                </a:solidFill>
                <a:latin typeface="Arial" panose="020B0604020202020204" pitchFamily="34" charset="0"/>
                <a:cs typeface="Arial" panose="020B0604020202020204" pitchFamily="34" charset="0"/>
              </a:rPr>
              <a:t>De acordo com a propriedade</a:t>
            </a:r>
          </a:p>
          <a:p>
            <a:endParaRPr lang="pt-PT" altLang="pt-PT" sz="2400" u="sng" dirty="0">
              <a:solidFill>
                <a:srgbClr val="222222"/>
              </a:solidFill>
              <a:latin typeface="-apple-system"/>
            </a:endParaRPr>
          </a:p>
          <a:p>
            <a:pPr algn="just">
              <a:buFont typeface="Arial" panose="020B0604020202020204" pitchFamily="34" charset="0"/>
              <a:buChar char="•"/>
            </a:pPr>
            <a:r>
              <a:rPr lang="pt-PT" altLang="pt-PT" sz="2100" b="1" dirty="0">
                <a:latin typeface="Arial" panose="020B0604020202020204" pitchFamily="34" charset="0"/>
                <a:cs typeface="Arial" panose="020B0604020202020204" pitchFamily="34" charset="0"/>
              </a:rPr>
              <a:t>Organizações privadas</a:t>
            </a:r>
            <a:r>
              <a:rPr lang="pt-PT" altLang="pt-PT" sz="2100" dirty="0">
                <a:latin typeface="Arial" panose="020B0604020202020204" pitchFamily="34" charset="0"/>
                <a:cs typeface="Arial" panose="020B0604020202020204" pitchFamily="34" charset="0"/>
              </a:rPr>
              <a:t>: </a:t>
            </a:r>
            <a:r>
              <a:rPr lang="pt-PT" altLang="pt-PT" sz="2100" dirty="0">
                <a:solidFill>
                  <a:srgbClr val="222222"/>
                </a:solidFill>
                <a:latin typeface="Arial" panose="020B0604020202020204" pitchFamily="34" charset="0"/>
                <a:cs typeface="Arial" panose="020B0604020202020204" pitchFamily="34" charset="0"/>
              </a:rPr>
              <a:t>são aquelas cujos accionistas maioritários ou totais são </a:t>
            </a:r>
            <a:r>
              <a:rPr lang="pt-PT" altLang="pt-PT" sz="2100" dirty="0">
                <a:latin typeface="Arial" panose="020B0604020202020204" pitchFamily="34" charset="0"/>
                <a:cs typeface="Arial" panose="020B0604020202020204" pitchFamily="34" charset="0"/>
              </a:rPr>
              <a:t>capitais</a:t>
            </a:r>
            <a:r>
              <a:rPr lang="pt-PT" altLang="pt-PT" sz="2100" dirty="0">
                <a:solidFill>
                  <a:srgbClr val="222222"/>
                </a:solidFill>
                <a:latin typeface="Arial" panose="020B0604020202020204" pitchFamily="34" charset="0"/>
                <a:cs typeface="Arial" panose="020B0604020202020204" pitchFamily="34" charset="0"/>
              </a:rPr>
              <a:t> privados, e que, portanto, são administradas de acordo com a vontade independente destes</a:t>
            </a:r>
            <a:r>
              <a:rPr lang="pt-PT" altLang="pt-PT" sz="2100" dirty="0">
                <a:latin typeface="Arial" panose="020B0604020202020204" pitchFamily="34" charset="0"/>
                <a:cs typeface="Arial" panose="020B0604020202020204" pitchFamily="34" charset="0"/>
              </a:rPr>
              <a:t>. Os </a:t>
            </a:r>
            <a:r>
              <a:rPr lang="pt-PT" altLang="pt-PT" sz="2100" dirty="0">
                <a:solidFill>
                  <a:srgbClr val="222222"/>
                </a:solidFill>
                <a:latin typeface="Arial" panose="020B0604020202020204" pitchFamily="34" charset="0"/>
                <a:cs typeface="Arial" panose="020B0604020202020204" pitchFamily="34" charset="0"/>
              </a:rPr>
              <a:t>interesses estão voltados para a </a:t>
            </a:r>
            <a:r>
              <a:rPr lang="pt-PT" altLang="pt-PT" sz="2100" dirty="0">
                <a:solidFill>
                  <a:srgbClr val="000000"/>
                </a:solidFill>
                <a:latin typeface="Arial" panose="020B0604020202020204" pitchFamily="34" charset="0"/>
                <a:cs typeface="Arial" panose="020B0604020202020204" pitchFamily="34" charset="0"/>
              </a:rPr>
              <a:t>lucratividade</a:t>
            </a:r>
            <a:r>
              <a:rPr lang="pt-PT" altLang="pt-PT" sz="2100" dirty="0">
                <a:solidFill>
                  <a:srgbClr val="222222"/>
                </a:solidFill>
                <a:latin typeface="Arial" panose="020B0604020202020204" pitchFamily="34" charset="0"/>
                <a:cs typeface="Arial" panose="020B0604020202020204" pitchFamily="34" charset="0"/>
              </a:rPr>
              <a:t> e a obtenção de lucros, em troca da venda competitiva de </a:t>
            </a:r>
            <a:r>
              <a:rPr lang="pt-PT" altLang="pt-PT" sz="2100" dirty="0">
                <a:latin typeface="Arial" panose="020B0604020202020204" pitchFamily="34" charset="0"/>
                <a:cs typeface="Arial" panose="020B0604020202020204" pitchFamily="34" charset="0"/>
              </a:rPr>
              <a:t>produtos ou serviços.</a:t>
            </a:r>
          </a:p>
          <a:p>
            <a:pPr algn="just">
              <a:buFont typeface="Arial" panose="020B0604020202020204" pitchFamily="34" charset="0"/>
              <a:buChar char="•"/>
            </a:pPr>
            <a:endParaRPr lang="pt-PT" altLang="pt-PT" sz="21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100" b="1" dirty="0">
                <a:latin typeface="Arial" panose="020B0604020202020204" pitchFamily="34" charset="0"/>
                <a:cs typeface="Arial" panose="020B0604020202020204" pitchFamily="34" charset="0"/>
              </a:rPr>
              <a:t>Organizações públicas</a:t>
            </a:r>
            <a:r>
              <a:rPr lang="pt-PT" altLang="pt-PT" sz="2100" dirty="0">
                <a:latin typeface="Arial" panose="020B0604020202020204" pitchFamily="34" charset="0"/>
                <a:cs typeface="Arial" panose="020B0604020202020204" pitchFamily="34" charset="0"/>
              </a:rPr>
              <a:t>: São aqueles em que há participação governamental. Visa resguardar o direito da população em acessar determinado serviço,</a:t>
            </a:r>
            <a:r>
              <a:rPr lang="pt-PT" altLang="pt-PT" sz="2100" dirty="0">
                <a:solidFill>
                  <a:srgbClr val="222222"/>
                </a:solidFill>
                <a:latin typeface="Arial" panose="020B0604020202020204" pitchFamily="34" charset="0"/>
                <a:cs typeface="Arial" panose="020B0604020202020204" pitchFamily="34" charset="0"/>
              </a:rPr>
              <a:t> a redistribuição da riqueza ou a defesa dos interesses públicos.</a:t>
            </a:r>
          </a:p>
          <a:p>
            <a:pPr algn="just">
              <a:buFont typeface="Arial" panose="020B0604020202020204" pitchFamily="34" charset="0"/>
              <a:buChar char="•"/>
            </a:pPr>
            <a:endParaRPr lang="pt-PT" altLang="pt-PT" sz="21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pt-PT" altLang="pt-PT" sz="2100" b="1" dirty="0">
                <a:latin typeface="Arial" panose="020B0604020202020204" pitchFamily="34" charset="0"/>
                <a:cs typeface="Arial" panose="020B0604020202020204" pitchFamily="34" charset="0"/>
              </a:rPr>
              <a:t>Organizações mistas: </a:t>
            </a:r>
            <a:r>
              <a:rPr lang="pt-PT" altLang="pt-PT" sz="2100" dirty="0">
                <a:latin typeface="Arial" panose="020B0604020202020204" pitchFamily="34" charset="0"/>
                <a:cs typeface="Arial" panose="020B0604020202020204" pitchFamily="34" charset="0"/>
              </a:rPr>
              <a:t>é uma sociedade na qual há colaboração entre o Estado e particulares, ambos reunindo recursos para a realização de uma finalidade, sempre de objectivo económico. Fornece serviços públicos apesar de juridicamente estarem enquadradas como Pessoas Jurídicas de Direito Privado. Busca proporcionar o acesso pela população, mas também a lucratividade com a sua actuação.</a:t>
            </a:r>
          </a:p>
          <a:p>
            <a:endParaRPr lang="pt-PT" altLang="pt-PT" sz="2400" dirty="0">
              <a:solidFill>
                <a:srgbClr val="222222"/>
              </a:solidFill>
              <a:latin typeface="-apple-syste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9BB8-52DE-AC35-80FF-B7882B80351B}"/>
              </a:ext>
            </a:extLst>
          </p:cNvPr>
          <p:cNvSpPr>
            <a:spLocks noGrp="1"/>
          </p:cNvSpPr>
          <p:nvPr>
            <p:ph type="title"/>
          </p:nvPr>
        </p:nvSpPr>
        <p:spPr>
          <a:xfrm>
            <a:off x="55684" y="406690"/>
            <a:ext cx="5832231" cy="1110384"/>
          </a:xfrm>
        </p:spPr>
        <p:txBody>
          <a:bodyPr>
            <a:normAutofit fontScale="90000"/>
          </a:bodyPr>
          <a:lstStyle/>
          <a:p>
            <a:r>
              <a:rPr lang="pt-PT" altLang="pt-PT" sz="4400" dirty="0">
                <a:solidFill>
                  <a:schemeClr val="accent1"/>
                </a:solidFill>
              </a:rPr>
              <a:t>Conteúdo Programático</a:t>
            </a:r>
            <a:endParaRPr lang="pt-PT" dirty="0">
              <a:solidFill>
                <a:schemeClr val="accent1"/>
              </a:solidFill>
            </a:endParaRPr>
          </a:p>
        </p:txBody>
      </p:sp>
      <p:sp>
        <p:nvSpPr>
          <p:cNvPr id="3" name="Content Placeholder 2">
            <a:extLst>
              <a:ext uri="{FF2B5EF4-FFF2-40B4-BE49-F238E27FC236}">
                <a16:creationId xmlns:a16="http://schemas.microsoft.com/office/drawing/2014/main" id="{A612F7D7-ADCD-1FBF-19DA-7DFF19286C50}"/>
              </a:ext>
            </a:extLst>
          </p:cNvPr>
          <p:cNvSpPr>
            <a:spLocks noGrp="1"/>
          </p:cNvSpPr>
          <p:nvPr>
            <p:ph sz="half" idx="1"/>
          </p:nvPr>
        </p:nvSpPr>
        <p:spPr>
          <a:xfrm>
            <a:off x="706315" y="6243840"/>
            <a:ext cx="5181600" cy="460375"/>
          </a:xfrm>
        </p:spPr>
        <p:txBody>
          <a:bodyPr/>
          <a:lstStyle/>
          <a:p>
            <a:pPr marL="0" indent="0">
              <a:buNone/>
            </a:pPr>
            <a:r>
              <a:rPr lang="pt-PT" sz="2200" b="1" dirty="0">
                <a:effectLst/>
                <a:latin typeface="Arial" panose="020B0604020202020204" pitchFamily="34" charset="0"/>
                <a:ea typeface="Arial MT"/>
                <a:cs typeface="Arial MT"/>
              </a:rPr>
              <a:t>Gestão</a:t>
            </a:r>
            <a:r>
              <a:rPr lang="pt-PT" sz="2200" b="1" spc="-10" dirty="0">
                <a:effectLst/>
                <a:latin typeface="Arial" panose="020B0604020202020204" pitchFamily="34" charset="0"/>
                <a:ea typeface="Arial MT"/>
                <a:cs typeface="Arial MT"/>
              </a:rPr>
              <a:t> </a:t>
            </a:r>
            <a:r>
              <a:rPr lang="pt-PT" sz="2200" b="1" dirty="0">
                <a:effectLst/>
                <a:latin typeface="Arial" panose="020B0604020202020204" pitchFamily="34" charset="0"/>
                <a:ea typeface="Arial MT"/>
                <a:cs typeface="Arial MT"/>
              </a:rPr>
              <a:t>de Empresas- </a:t>
            </a:r>
            <a:r>
              <a:rPr lang="pt-PT" sz="1600" b="1" dirty="0">
                <a:effectLst/>
                <a:latin typeface="Arial" panose="020B0604020202020204" pitchFamily="34" charset="0"/>
                <a:ea typeface="Arial MT"/>
                <a:cs typeface="Arial MT"/>
              </a:rPr>
              <a:t>2,5 semanas</a:t>
            </a:r>
          </a:p>
          <a:p>
            <a:endParaRPr lang="pt-PT" dirty="0"/>
          </a:p>
        </p:txBody>
      </p:sp>
      <p:graphicFrame>
        <p:nvGraphicFramePr>
          <p:cNvPr id="13" name="Diagram 12">
            <a:extLst>
              <a:ext uri="{FF2B5EF4-FFF2-40B4-BE49-F238E27FC236}">
                <a16:creationId xmlns:a16="http://schemas.microsoft.com/office/drawing/2014/main" id="{8AAE24D7-5075-4EEE-593B-1DF25C345BD2}"/>
              </a:ext>
            </a:extLst>
          </p:cNvPr>
          <p:cNvGraphicFramePr/>
          <p:nvPr>
            <p:extLst>
              <p:ext uri="{D42A27DB-BD31-4B8C-83A1-F6EECF244321}">
                <p14:modId xmlns:p14="http://schemas.microsoft.com/office/powerpoint/2010/main" val="4245538199"/>
              </p:ext>
            </p:extLst>
          </p:nvPr>
        </p:nvGraphicFramePr>
        <p:xfrm>
          <a:off x="381000" y="1699845"/>
          <a:ext cx="5614555" cy="454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ontent Placeholder 2">
            <a:extLst>
              <a:ext uri="{FF2B5EF4-FFF2-40B4-BE49-F238E27FC236}">
                <a16:creationId xmlns:a16="http://schemas.microsoft.com/office/drawing/2014/main" id="{D4DBA37E-18E3-0A74-8398-29A0C7BF1091}"/>
              </a:ext>
            </a:extLst>
          </p:cNvPr>
          <p:cNvSpPr txBox="1">
            <a:spLocks/>
          </p:cNvSpPr>
          <p:nvPr/>
        </p:nvSpPr>
        <p:spPr>
          <a:xfrm>
            <a:off x="7010400" y="6243840"/>
            <a:ext cx="5181600" cy="436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2200" b="1" dirty="0">
                <a:latin typeface="Arial" panose="020B0604020202020204" pitchFamily="34" charset="0"/>
                <a:ea typeface="Arial MT"/>
                <a:cs typeface="Arial MT"/>
              </a:rPr>
              <a:t>Gestão</a:t>
            </a:r>
            <a:r>
              <a:rPr lang="pt-PT" sz="2200" b="1" spc="-10" dirty="0">
                <a:latin typeface="Arial" panose="020B0604020202020204" pitchFamily="34" charset="0"/>
                <a:ea typeface="Arial MT"/>
                <a:cs typeface="Arial MT"/>
              </a:rPr>
              <a:t> </a:t>
            </a:r>
            <a:r>
              <a:rPr lang="pt-PT" sz="2200" b="1" dirty="0">
                <a:latin typeface="Arial" panose="020B0604020202020204" pitchFamily="34" charset="0"/>
                <a:ea typeface="Arial MT"/>
                <a:cs typeface="Arial MT"/>
              </a:rPr>
              <a:t>de Projectos - </a:t>
            </a:r>
            <a:r>
              <a:rPr lang="pt-PT" sz="1600" b="1" dirty="0">
                <a:latin typeface="Arial" panose="020B0604020202020204" pitchFamily="34" charset="0"/>
                <a:ea typeface="Arial MT"/>
                <a:cs typeface="Arial MT"/>
              </a:rPr>
              <a:t>12,5 semanas</a:t>
            </a:r>
          </a:p>
          <a:p>
            <a:endParaRPr lang="pt-PT" dirty="0"/>
          </a:p>
        </p:txBody>
      </p:sp>
      <p:graphicFrame>
        <p:nvGraphicFramePr>
          <p:cNvPr id="15" name="Diagram 14">
            <a:extLst>
              <a:ext uri="{FF2B5EF4-FFF2-40B4-BE49-F238E27FC236}">
                <a16:creationId xmlns:a16="http://schemas.microsoft.com/office/drawing/2014/main" id="{7E66AB52-3A92-4483-9DD2-97EEFEA8016C}"/>
              </a:ext>
            </a:extLst>
          </p:cNvPr>
          <p:cNvGraphicFramePr/>
          <p:nvPr>
            <p:extLst>
              <p:ext uri="{D42A27DB-BD31-4B8C-83A1-F6EECF244321}">
                <p14:modId xmlns:p14="http://schemas.microsoft.com/office/powerpoint/2010/main" val="1525701848"/>
              </p:ext>
            </p:extLst>
          </p:nvPr>
        </p:nvGraphicFramePr>
        <p:xfrm>
          <a:off x="6349380" y="270163"/>
          <a:ext cx="5205312" cy="6182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5888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2">
            <a:extLst>
              <a:ext uri="{FF2B5EF4-FFF2-40B4-BE49-F238E27FC236}">
                <a16:creationId xmlns:a16="http://schemas.microsoft.com/office/drawing/2014/main" id="{75158951-9317-7E33-F582-1D26A9CBB45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3AD30670-6A93-4445-9F53-BE27F023DB3D}" type="slidenum">
              <a:rPr lang="pt-PT" altLang="pt-PT" smtClean="0">
                <a:solidFill>
                  <a:schemeClr val="accent2"/>
                </a:solidFill>
              </a:rPr>
              <a:pPr/>
              <a:t>40</a:t>
            </a:fld>
            <a:endParaRPr lang="pt-PT" altLang="pt-PT">
              <a:solidFill>
                <a:schemeClr val="accent2"/>
              </a:solidFill>
            </a:endParaRPr>
          </a:p>
        </p:txBody>
      </p:sp>
      <p:sp>
        <p:nvSpPr>
          <p:cNvPr id="4" name="TextBox 3">
            <a:extLst>
              <a:ext uri="{FF2B5EF4-FFF2-40B4-BE49-F238E27FC236}">
                <a16:creationId xmlns:a16="http://schemas.microsoft.com/office/drawing/2014/main" id="{9C68DFCF-67E1-F140-6AF9-889CBFAE8A0B}"/>
              </a:ext>
            </a:extLst>
          </p:cNvPr>
          <p:cNvSpPr txBox="1"/>
          <p:nvPr/>
        </p:nvSpPr>
        <p:spPr>
          <a:xfrm>
            <a:off x="285173" y="214104"/>
            <a:ext cx="11401425" cy="6170920"/>
          </a:xfrm>
          <a:prstGeom prst="rect">
            <a:avLst/>
          </a:prstGeom>
          <a:noFill/>
        </p:spPr>
        <p:txBody>
          <a:bodyPr>
            <a:spAutoFit/>
          </a:bodyPr>
          <a:lstStyle/>
          <a:p>
            <a:pPr>
              <a:defRPr/>
            </a:pPr>
            <a:r>
              <a:rPr lang="pt-PT" sz="3000" b="1" u="sng" dirty="0">
                <a:solidFill>
                  <a:schemeClr val="accent1"/>
                </a:solidFill>
                <a:latin typeface="Arial" panose="020B0604020202020204" pitchFamily="34" charset="0"/>
                <a:cs typeface="Arial" panose="020B0604020202020204" pitchFamily="34" charset="0"/>
              </a:rPr>
              <a:t>De acordo com a forma jurídica</a:t>
            </a:r>
          </a:p>
          <a:p>
            <a:pPr>
              <a:defRPr/>
            </a:pPr>
            <a:endParaRPr lang="pt-PT" sz="2000" b="1" u="sng" dirty="0">
              <a:solidFill>
                <a:srgbClr val="222222"/>
              </a:solidFill>
              <a:latin typeface="Arial" panose="020B0604020202020204" pitchFamily="34" charset="0"/>
              <a:cs typeface="Arial" panose="020B0604020202020204" pitchFamily="34" charset="0"/>
            </a:endParaRPr>
          </a:p>
          <a:p>
            <a:pPr algn="just">
              <a:defRPr/>
            </a:pPr>
            <a:r>
              <a:rPr lang="pt-PT" sz="2000" b="1" u="sng" dirty="0">
                <a:solidFill>
                  <a:schemeClr val="accent1">
                    <a:lumMod val="75000"/>
                  </a:schemeClr>
                </a:solidFill>
                <a:latin typeface="Arial" panose="020B0604020202020204" pitchFamily="34" charset="0"/>
                <a:cs typeface="Arial" panose="020B0604020202020204" pitchFamily="34" charset="0"/>
              </a:rPr>
              <a:t>Forma Jurídica de Empresas Privadas</a:t>
            </a:r>
          </a:p>
          <a:p>
            <a:pPr algn="just">
              <a:defRPr/>
            </a:pPr>
            <a:endParaRPr lang="pt-PT" sz="2000" dirty="0">
              <a:solidFill>
                <a:srgbClr val="222222"/>
              </a:solidFill>
              <a:latin typeface="Arial" panose="020B0604020202020204" pitchFamily="34" charset="0"/>
              <a:cs typeface="Arial" panose="020B0604020202020204" pitchFamily="34" charset="0"/>
            </a:endParaRPr>
          </a:p>
          <a:p>
            <a:pPr algn="just">
              <a:defRPr/>
            </a:pPr>
            <a:r>
              <a:rPr lang="pt-PT" sz="2000" dirty="0">
                <a:solidFill>
                  <a:srgbClr val="222222"/>
                </a:solidFill>
                <a:latin typeface="Arial" panose="020B0604020202020204" pitchFamily="34" charset="0"/>
                <a:cs typeface="Arial" panose="020B0604020202020204" pitchFamily="34" charset="0"/>
              </a:rPr>
              <a:t>A nossa legislação estabelece diversas formas de empresas, entretanto os tipos de empresas mais comuns são:</a:t>
            </a:r>
          </a:p>
          <a:p>
            <a:pPr algn="just">
              <a:defRPr/>
            </a:pPr>
            <a:endParaRPr lang="pt-PT" sz="20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sz="2000" b="1" dirty="0">
                <a:solidFill>
                  <a:srgbClr val="222222"/>
                </a:solidFill>
                <a:latin typeface="Arial" panose="020B0604020202020204" pitchFamily="34" charset="0"/>
                <a:cs typeface="Arial" panose="020B0604020202020204" pitchFamily="34" charset="0"/>
              </a:rPr>
              <a:t>Empresa em nome individual (E.I:)</a:t>
            </a:r>
            <a:r>
              <a:rPr lang="pt-PT" sz="2000" dirty="0">
                <a:solidFill>
                  <a:srgbClr val="222222"/>
                </a:solidFill>
                <a:latin typeface="Arial" panose="020B0604020202020204" pitchFamily="34" charset="0"/>
                <a:cs typeface="Arial" panose="020B0604020202020204" pitchFamily="34" charset="0"/>
              </a:rPr>
              <a:t>. Refere-se a negócios pessoais, pertencentes a um indivíduo ou proprietário, que os administra pessoalmente ou contrata outras pessoas para fazê-lo. Essas empresas geralmente são pequenas e seus proprietários assumem total </a:t>
            </a:r>
            <a:r>
              <a:rPr lang="pt-PT" sz="2000" dirty="0">
                <a:latin typeface="Arial" panose="020B0604020202020204" pitchFamily="34" charset="0"/>
                <a:cs typeface="Arial" panose="020B0604020202020204" pitchFamily="34" charset="0"/>
              </a:rPr>
              <a:t>responsabilidade</a:t>
            </a:r>
            <a:r>
              <a:rPr lang="pt-PT" sz="2000" dirty="0">
                <a:solidFill>
                  <a:srgbClr val="222222"/>
                </a:solidFill>
                <a:latin typeface="Arial" panose="020B0604020202020204" pitchFamily="34" charset="0"/>
                <a:cs typeface="Arial" panose="020B0604020202020204" pitchFamily="34" charset="0"/>
              </a:rPr>
              <a:t> por suas dívidas. A Lei não estabelece o limite do montante mínimo obrigatório já que o empresário em nome individual responde ilimitadamente pelas dividas da empresa</a:t>
            </a:r>
          </a:p>
          <a:p>
            <a:pPr algn="just">
              <a:buFont typeface="Arial" panose="020B0604020202020204" pitchFamily="34" charset="0"/>
              <a:buChar char="•"/>
              <a:defRPr/>
            </a:pPr>
            <a:endParaRPr lang="pt-PT" sz="20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pt-PT" altLang="pt-PT" sz="2000" b="1" dirty="0">
                <a:latin typeface="Arial" panose="020B0604020202020204" pitchFamily="34" charset="0"/>
                <a:cs typeface="Arial" panose="020B0604020202020204" pitchFamily="34" charset="0"/>
              </a:rPr>
              <a:t>Sociedades Anónimas ( SA): </a:t>
            </a:r>
            <a:r>
              <a:rPr lang="pt-PT" altLang="pt-PT" sz="2000" dirty="0">
                <a:latin typeface="Arial" panose="020B0604020202020204" pitchFamily="34" charset="0"/>
                <a:cs typeface="Arial" panose="020B0604020202020204" pitchFamily="34" charset="0"/>
              </a:rPr>
              <a:t>o capital social está dividido em acções de igual valor nominal. A subscrição de acções pode ser publica ou privada, sendo a responsabilidade de cada socio limitada ao valor das acções que subscreveu. </a:t>
            </a:r>
          </a:p>
          <a:p>
            <a:pPr algn="just">
              <a:buFont typeface="Arial" panose="020B0604020202020204" pitchFamily="34" charset="0"/>
              <a:buChar char="•"/>
              <a:defRPr/>
            </a:pPr>
            <a:endParaRPr lang="pt-PT" sz="2000" dirty="0">
              <a:solidFill>
                <a:srgbClr val="222222"/>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pt-PT" sz="2000" dirty="0">
              <a:solidFill>
                <a:srgbClr val="222222"/>
              </a:solidFill>
              <a:latin typeface="Arial" panose="020B0604020202020204" pitchFamily="34" charset="0"/>
              <a:cs typeface="Arial" panose="020B0604020202020204" pitchFamily="34" charset="0"/>
            </a:endParaRPr>
          </a:p>
          <a:p>
            <a:pPr>
              <a:defRPr/>
            </a:pPr>
            <a:endParaRPr lang="pt-PT" sz="2500" b="1" dirty="0">
              <a:solidFill>
                <a:schemeClr val="accent1">
                  <a:lumMod val="50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48182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Box 2">
            <a:extLst>
              <a:ext uri="{FF2B5EF4-FFF2-40B4-BE49-F238E27FC236}">
                <a16:creationId xmlns:a16="http://schemas.microsoft.com/office/drawing/2014/main" id="{8A82F4EF-5AC9-E6B4-3BE3-FA1BE39E682C}"/>
              </a:ext>
            </a:extLst>
          </p:cNvPr>
          <p:cNvSpPr txBox="1">
            <a:spLocks noChangeArrowheads="1"/>
          </p:cNvSpPr>
          <p:nvPr/>
        </p:nvSpPr>
        <p:spPr bwMode="auto">
          <a:xfrm>
            <a:off x="487363" y="584200"/>
            <a:ext cx="11218862"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buFont typeface="Arial" panose="020B0604020202020204" pitchFamily="34" charset="0"/>
              <a:buChar char="•"/>
              <a:defRPr/>
            </a:pPr>
            <a:r>
              <a:rPr lang="pt-PT" sz="2000" b="1" dirty="0">
                <a:solidFill>
                  <a:srgbClr val="222222"/>
                </a:solidFill>
                <a:latin typeface="Arial" panose="020B0604020202020204" pitchFamily="34" charset="0"/>
                <a:cs typeface="Arial" panose="020B0604020202020204" pitchFamily="34" charset="0"/>
              </a:rPr>
              <a:t>Sociedade por quotas ( </a:t>
            </a:r>
            <a:r>
              <a:rPr lang="pt-PT" sz="2000" b="1" dirty="0" err="1">
                <a:solidFill>
                  <a:srgbClr val="222222"/>
                </a:solidFill>
                <a:latin typeface="Arial" panose="020B0604020202020204" pitchFamily="34" charset="0"/>
                <a:cs typeface="Arial" panose="020B0604020202020204" pitchFamily="34" charset="0"/>
              </a:rPr>
              <a:t>Lda</a:t>
            </a:r>
            <a:r>
              <a:rPr lang="pt-PT" sz="2000" b="1" dirty="0">
                <a:solidFill>
                  <a:srgbClr val="222222"/>
                </a:solidFill>
                <a:latin typeface="Arial" panose="020B0604020202020204" pitchFamily="34" charset="0"/>
                <a:cs typeface="Arial" panose="020B0604020202020204" pitchFamily="34" charset="0"/>
              </a:rPr>
              <a:t>)</a:t>
            </a:r>
            <a:r>
              <a:rPr lang="pt-PT" sz="2000" dirty="0">
                <a:solidFill>
                  <a:srgbClr val="222222"/>
                </a:solidFill>
                <a:latin typeface="Arial" panose="020B0604020202020204" pitchFamily="34" charset="0"/>
                <a:cs typeface="Arial" panose="020B0604020202020204" pitchFamily="34" charset="0"/>
              </a:rPr>
              <a:t>. Nesse caso, duas ou mais pessoas se unem para realizar uma tarefa económica semelhante, ou seja, se associam para gerar lucros. Os sócios da empresa serão seus donos e terão total responsabilidade sobre suas dívidas, dependendo do modelo de organização que seguirem. O capital está dividido em quotas e os sócios são solidariamente responsáveis por todas as entradas convencionadas no contrato social. A responsabilidade dos sócios encontra-se limitada ao capital social excepto nos casos em que a lei preveja o contrario. </a:t>
            </a:r>
          </a:p>
          <a:p>
            <a:pPr algn="just">
              <a:defRPr/>
            </a:pPr>
            <a:endParaRPr lang="pt-PT" sz="2000" dirty="0">
              <a:solidFill>
                <a:srgbClr val="222222"/>
              </a:solidFill>
              <a:latin typeface="Arial" panose="020B0604020202020204" pitchFamily="34" charset="0"/>
              <a:cs typeface="Arial" panose="020B0604020202020204" pitchFamily="34" charset="0"/>
            </a:endParaRPr>
          </a:p>
          <a:p>
            <a:pPr algn="just">
              <a:defRPr/>
            </a:pPr>
            <a:r>
              <a:rPr lang="pt-PT" sz="2000" dirty="0">
                <a:solidFill>
                  <a:srgbClr val="222222"/>
                </a:solidFill>
                <a:latin typeface="Arial" panose="020B0604020202020204" pitchFamily="34" charset="0"/>
                <a:cs typeface="Arial" panose="020B0604020202020204" pitchFamily="34" charset="0"/>
              </a:rPr>
              <a:t>Existem três categorias de sociedades desse tipo: </a:t>
            </a:r>
          </a:p>
          <a:p>
            <a:pPr algn="just">
              <a:buFont typeface="Arial" panose="020B0604020202020204" pitchFamily="34" charset="0"/>
              <a:buChar char="•"/>
              <a:defRPr/>
            </a:pPr>
            <a:r>
              <a:rPr lang="pt-PT" sz="2000" dirty="0">
                <a:solidFill>
                  <a:srgbClr val="222222"/>
                </a:solidFill>
                <a:latin typeface="Arial" panose="020B0604020202020204" pitchFamily="34" charset="0"/>
                <a:cs typeface="Arial" panose="020B0604020202020204" pitchFamily="34" charset="0"/>
              </a:rPr>
              <a:t>sociedades em geral, </a:t>
            </a:r>
          </a:p>
          <a:p>
            <a:pPr algn="just">
              <a:buFont typeface="Arial" panose="020B0604020202020204" pitchFamily="34" charset="0"/>
              <a:buChar char="•"/>
              <a:defRPr/>
            </a:pPr>
            <a:r>
              <a:rPr lang="pt-PT" sz="2000" dirty="0">
                <a:solidFill>
                  <a:srgbClr val="222222"/>
                </a:solidFill>
                <a:latin typeface="Arial" panose="020B0604020202020204" pitchFamily="34" charset="0"/>
                <a:cs typeface="Arial" panose="020B0604020202020204" pitchFamily="34" charset="0"/>
              </a:rPr>
              <a:t>sociedades em comandita e </a:t>
            </a:r>
          </a:p>
          <a:p>
            <a:pPr algn="just">
              <a:buFont typeface="Arial" panose="020B0604020202020204" pitchFamily="34" charset="0"/>
              <a:buChar char="•"/>
              <a:defRPr/>
            </a:pPr>
            <a:r>
              <a:rPr lang="pt-PT" sz="2000" dirty="0">
                <a:solidFill>
                  <a:srgbClr val="222222"/>
                </a:solidFill>
                <a:latin typeface="Arial" panose="020B0604020202020204" pitchFamily="34" charset="0"/>
                <a:cs typeface="Arial" panose="020B0604020202020204" pitchFamily="34" charset="0"/>
              </a:rPr>
              <a:t>sociedades de responsabilidade limitada.</a:t>
            </a:r>
          </a:p>
          <a:p>
            <a:pPr algn="just"/>
            <a:endParaRPr lang="pt-PT" altLang="pt-PT" sz="2000" dirty="0">
              <a:latin typeface="Arial" panose="020B0604020202020204" pitchFamily="34" charset="0"/>
              <a:cs typeface="Arial" panose="020B0604020202020204" pitchFamily="34" charset="0"/>
            </a:endParaRPr>
          </a:p>
          <a:p>
            <a:pPr algn="just"/>
            <a:endParaRPr lang="pt-PT" altLang="pt-PT" sz="2000" dirty="0">
              <a:latin typeface="Arial" panose="020B0604020202020204" pitchFamily="34" charset="0"/>
              <a:cs typeface="Arial" panose="020B0604020202020204" pitchFamily="34" charset="0"/>
            </a:endParaRPr>
          </a:p>
          <a:p>
            <a:pPr algn="just"/>
            <a:r>
              <a:rPr lang="pt-PT" altLang="pt-PT" sz="2000" b="1" dirty="0">
                <a:latin typeface="Arial" panose="020B0604020202020204" pitchFamily="34" charset="0"/>
                <a:cs typeface="Arial" panose="020B0604020202020204" pitchFamily="34" charset="0"/>
              </a:rPr>
              <a:t>Sociedade Gestoras de Participações do Estado (SGPS): </a:t>
            </a:r>
            <a:r>
              <a:rPr lang="pt-PT" altLang="pt-PT" sz="2000" dirty="0">
                <a:latin typeface="Arial" panose="020B0604020202020204" pitchFamily="34" charset="0"/>
                <a:cs typeface="Arial" panose="020B0604020202020204" pitchFamily="34" charset="0"/>
              </a:rPr>
              <a:t>estas podem constituir-se por sociedades anonimas ou por quotas. O objectivo desta sociedade é a gestão das participações sociais de outras sociedades como forma indirecta de exercício de actividade económica.</a:t>
            </a:r>
          </a:p>
          <a:p>
            <a:endParaRPr lang="pt-PT" altLang="pt-PT" dirty="0"/>
          </a:p>
        </p:txBody>
      </p:sp>
    </p:spTree>
    <p:extLst>
      <p:ext uri="{BB962C8B-B14F-4D97-AF65-F5344CB8AC3E}">
        <p14:creationId xmlns:p14="http://schemas.microsoft.com/office/powerpoint/2010/main" val="169345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3">
            <a:extLst>
              <a:ext uri="{FF2B5EF4-FFF2-40B4-BE49-F238E27FC236}">
                <a16:creationId xmlns:a16="http://schemas.microsoft.com/office/drawing/2014/main" id="{779490ED-D856-6D94-B789-23D7949C83A4}"/>
              </a:ext>
            </a:extLst>
          </p:cNvPr>
          <p:cNvSpPr txBox="1">
            <a:spLocks noChangeArrowheads="1"/>
          </p:cNvSpPr>
          <p:nvPr/>
        </p:nvSpPr>
        <p:spPr bwMode="auto">
          <a:xfrm>
            <a:off x="342034" y="374468"/>
            <a:ext cx="11328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2200" b="1" u="sng" dirty="0">
                <a:solidFill>
                  <a:schemeClr val="accent1"/>
                </a:solidFill>
                <a:latin typeface="Arial" panose="020B0604020202020204" pitchFamily="34" charset="0"/>
                <a:cs typeface="Arial" panose="020B0604020202020204" pitchFamily="34" charset="0"/>
              </a:rPr>
              <a:t>Forma jurídica de Empresas públicas</a:t>
            </a:r>
          </a:p>
          <a:p>
            <a:pPr algn="just"/>
            <a:endParaRPr lang="pt-PT" altLang="pt-PT" sz="2000" dirty="0">
              <a:latin typeface="Arial" panose="020B0604020202020204" pitchFamily="34" charset="0"/>
              <a:cs typeface="Arial" panose="020B0604020202020204" pitchFamily="34" charset="0"/>
            </a:endParaRPr>
          </a:p>
        </p:txBody>
      </p:sp>
      <p:pic>
        <p:nvPicPr>
          <p:cNvPr id="2" name="Picture 3" descr="Logo, company name&#10;&#10;Description automatically generated">
            <a:extLst>
              <a:ext uri="{FF2B5EF4-FFF2-40B4-BE49-F238E27FC236}">
                <a16:creationId xmlns:a16="http://schemas.microsoft.com/office/drawing/2014/main" id="{7A8E0276-DB9A-9420-1345-3E92AD04C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982" y="1196813"/>
            <a:ext cx="6547427" cy="525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extBox 3">
            <a:extLst>
              <a:ext uri="{FF2B5EF4-FFF2-40B4-BE49-F238E27FC236}">
                <a16:creationId xmlns:a16="http://schemas.microsoft.com/office/drawing/2014/main" id="{79D77E55-874F-4E7E-D1B1-DA0C173D8C00}"/>
              </a:ext>
            </a:extLst>
          </p:cNvPr>
          <p:cNvSpPr txBox="1">
            <a:spLocks noChangeArrowheads="1"/>
          </p:cNvSpPr>
          <p:nvPr/>
        </p:nvSpPr>
        <p:spPr bwMode="auto">
          <a:xfrm>
            <a:off x="342034" y="1528329"/>
            <a:ext cx="457286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r>
              <a:rPr lang="pt-PT" altLang="pt-PT" sz="1900" dirty="0">
                <a:latin typeface="Arial" panose="020B0604020202020204" pitchFamily="34" charset="0"/>
                <a:cs typeface="Arial" panose="020B0604020202020204" pitchFamily="34" charset="0"/>
              </a:rPr>
              <a:t>As empresas públicas adoptam denominações que reflictam o objecto da sua actividade, seguida das palavras Empresa Publica ou das iniciais E.P.</a:t>
            </a:r>
          </a:p>
          <a:p>
            <a:pPr algn="just"/>
            <a:endParaRPr lang="pt-PT" altLang="pt-PT" sz="1900" dirty="0">
              <a:latin typeface="Arial" panose="020B0604020202020204" pitchFamily="34" charset="0"/>
              <a:cs typeface="Arial" panose="020B0604020202020204" pitchFamily="34" charset="0"/>
            </a:endParaRPr>
          </a:p>
          <a:p>
            <a:pPr algn="just"/>
            <a:endParaRPr lang="pt-PT" altLang="pt-PT" sz="1900" dirty="0">
              <a:latin typeface="Arial" panose="020B0604020202020204" pitchFamily="34" charset="0"/>
              <a:cs typeface="Arial" panose="020B0604020202020204" pitchFamily="34" charset="0"/>
            </a:endParaRPr>
          </a:p>
          <a:p>
            <a:pPr algn="just"/>
            <a:endParaRPr lang="pt-PT" altLang="pt-PT" sz="1900" dirty="0">
              <a:latin typeface="Arial" panose="020B0604020202020204" pitchFamily="34" charset="0"/>
              <a:cs typeface="Arial" panose="020B0604020202020204" pitchFamily="34" charset="0"/>
            </a:endParaRPr>
          </a:p>
          <a:p>
            <a:pPr algn="just"/>
            <a:r>
              <a:rPr lang="pt-PT" altLang="pt-PT" sz="1900" dirty="0">
                <a:latin typeface="Arial" panose="020B0604020202020204" pitchFamily="34" charset="0"/>
                <a:cs typeface="Arial" panose="020B0604020202020204" pitchFamily="34" charset="0"/>
              </a:rPr>
              <a:t>As empresas públicas podem surgir de forma espontânea, fundadas pelo próprio sector público, ou como resultado de processos de nacionalização ou expropriação de empresas privadas pelo Estado. O processo oposto, de colocar uma empresa pública em mãos privadas, é conhecido como privatização.</a:t>
            </a:r>
            <a:endParaRPr lang="pt-PT" altLang="pt-PT" sz="1900" dirty="0">
              <a:solidFill>
                <a:srgbClr val="222222"/>
              </a:solidFill>
              <a:latin typeface="-apple-system"/>
            </a:endParaRPr>
          </a:p>
        </p:txBody>
      </p:sp>
    </p:spTree>
    <p:extLst>
      <p:ext uri="{BB962C8B-B14F-4D97-AF65-F5344CB8AC3E}">
        <p14:creationId xmlns:p14="http://schemas.microsoft.com/office/powerpoint/2010/main" val="755942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Box 3">
            <a:extLst>
              <a:ext uri="{FF2B5EF4-FFF2-40B4-BE49-F238E27FC236}">
                <a16:creationId xmlns:a16="http://schemas.microsoft.com/office/drawing/2014/main" id="{885D7CED-D942-9AE6-D3EB-56754EA9F46E}"/>
              </a:ext>
            </a:extLst>
          </p:cNvPr>
          <p:cNvSpPr txBox="1">
            <a:spLocks noChangeArrowheads="1"/>
          </p:cNvSpPr>
          <p:nvPr/>
        </p:nvSpPr>
        <p:spPr bwMode="auto">
          <a:xfrm>
            <a:off x="363465" y="635288"/>
            <a:ext cx="112553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sz="3000" b="1" u="sng" dirty="0">
                <a:solidFill>
                  <a:schemeClr val="accent1"/>
                </a:solidFill>
                <a:latin typeface="Arial" panose="020B0604020202020204" pitchFamily="34" charset="0"/>
                <a:cs typeface="Arial" panose="020B0604020202020204" pitchFamily="34" charset="0"/>
              </a:rPr>
              <a:t>De acordo com a estrutura</a:t>
            </a:r>
          </a:p>
          <a:p>
            <a:pPr algn="l"/>
            <a:endParaRPr lang="pt-PT" sz="2400" b="0" i="0" u="none" strike="noStrike" baseline="0" dirty="0">
              <a:solidFill>
                <a:srgbClr val="000000"/>
              </a:solidFill>
              <a:latin typeface="Arial" panose="020B0604020202020204" pitchFamily="34" charset="0"/>
              <a:cs typeface="Arial" panose="020B0604020202020204" pitchFamily="34" charset="0"/>
            </a:endParaRPr>
          </a:p>
          <a:p>
            <a:pPr algn="l"/>
            <a:endParaRPr lang="pt-PT" sz="1800" b="0" i="0" u="none" strike="noStrike" baseline="0" dirty="0">
              <a:solidFill>
                <a:srgbClr val="000000"/>
              </a:solidFill>
              <a:latin typeface="Cambria" panose="02040503050406030204" pitchFamily="18" charset="0"/>
            </a:endParaRPr>
          </a:p>
          <a:p>
            <a:pPr algn="just"/>
            <a:r>
              <a:rPr lang="pt-PT" sz="2000" b="0" i="0" u="none" strike="noStrike" baseline="0" dirty="0">
                <a:latin typeface="+mj-lt"/>
              </a:rPr>
              <a:t>Estrutura organizacional é o conjunto de relações formais entre os grupos e os indivíduos que constituem a organização.</a:t>
            </a:r>
            <a:endParaRPr lang="pt-PT" sz="2000" dirty="0">
              <a:solidFill>
                <a:srgbClr val="000000"/>
              </a:solidFill>
              <a:latin typeface="+mj-lt"/>
              <a:cs typeface="Arial" panose="020B0604020202020204" pitchFamily="34" charset="0"/>
            </a:endParaRPr>
          </a:p>
          <a:p>
            <a:pPr algn="just"/>
            <a:endParaRPr lang="pt-PT" sz="2000" b="0" i="0" u="none" strike="noStrike" baseline="0" dirty="0">
              <a:solidFill>
                <a:srgbClr val="000000"/>
              </a:solidFill>
              <a:latin typeface="+mj-lt"/>
            </a:endParaRPr>
          </a:p>
          <a:p>
            <a:pPr algn="just"/>
            <a:r>
              <a:rPr lang="pt-PT" sz="2000" b="0" i="0" u="none" strike="noStrike" baseline="0" dirty="0">
                <a:latin typeface="+mj-lt"/>
              </a:rPr>
              <a:t>Define as funções de cada unidade da organização e os modos de colaboração entre as diversas unidades e é representada num organograma. Abordaremos as principais:</a:t>
            </a:r>
          </a:p>
          <a:p>
            <a:pPr algn="just"/>
            <a:endParaRPr lang="pt-PT" sz="2000" b="0" i="0" u="none" strike="noStrike" baseline="0" dirty="0">
              <a:solidFill>
                <a:srgbClr val="000000"/>
              </a:solidFill>
              <a:latin typeface="+mj-lt"/>
              <a:cs typeface="Arial" panose="020B0604020202020204" pitchFamily="34" charset="0"/>
            </a:endParaRPr>
          </a:p>
          <a:p>
            <a:pPr marL="285750" indent="-285750">
              <a:buFont typeface="Arial" panose="020B0604020202020204" pitchFamily="34" charset="0"/>
              <a:buChar char="•"/>
            </a:pPr>
            <a:r>
              <a:rPr lang="pt-PT" sz="2000" b="0" i="0" u="none" strike="noStrike" baseline="0" dirty="0">
                <a:latin typeface="+mj-lt"/>
              </a:rPr>
              <a:t>Simples</a:t>
            </a:r>
          </a:p>
          <a:p>
            <a:pPr marL="285750" indent="-285750">
              <a:buFont typeface="Arial" panose="020B0604020202020204" pitchFamily="34" charset="0"/>
              <a:buChar char="•"/>
            </a:pPr>
            <a:r>
              <a:rPr lang="pt-PT" sz="2000" b="0" i="0" u="none" strike="noStrike" baseline="0" dirty="0">
                <a:solidFill>
                  <a:srgbClr val="000000"/>
                </a:solidFill>
                <a:latin typeface="+mj-lt"/>
              </a:rPr>
              <a:t>Funcional</a:t>
            </a:r>
          </a:p>
          <a:p>
            <a:pPr marL="285750" indent="-285750">
              <a:buFont typeface="Arial" panose="020B0604020202020204" pitchFamily="34" charset="0"/>
              <a:buChar char="•"/>
            </a:pPr>
            <a:r>
              <a:rPr lang="pt-PT" sz="2000" b="0" i="0" u="none" strike="noStrike" baseline="0" dirty="0">
                <a:solidFill>
                  <a:srgbClr val="000000"/>
                </a:solidFill>
                <a:latin typeface="+mj-lt"/>
              </a:rPr>
              <a:t>Divisional</a:t>
            </a:r>
          </a:p>
          <a:p>
            <a:pPr marL="285750" indent="-285750">
              <a:buFont typeface="Arial" panose="020B0604020202020204" pitchFamily="34" charset="0"/>
              <a:buChar char="•"/>
            </a:pPr>
            <a:r>
              <a:rPr lang="pt-PT" sz="2000" b="0" i="0" u="none" strike="noStrike" baseline="0" dirty="0">
                <a:solidFill>
                  <a:srgbClr val="000000"/>
                </a:solidFill>
                <a:latin typeface="+mj-lt"/>
              </a:rPr>
              <a:t>Matricial</a:t>
            </a:r>
          </a:p>
          <a:p>
            <a:pPr marL="285750" indent="-285750">
              <a:buFont typeface="Arial" panose="020B0604020202020204" pitchFamily="34" charset="0"/>
              <a:buChar char="•"/>
            </a:pPr>
            <a:r>
              <a:rPr lang="pt-PT" sz="2000" b="0" i="0" u="none" strike="noStrike" baseline="0" dirty="0">
                <a:solidFill>
                  <a:srgbClr val="000000"/>
                </a:solidFill>
                <a:latin typeface="+mj-lt"/>
              </a:rPr>
              <a:t>Em rede</a:t>
            </a:r>
          </a:p>
          <a:p>
            <a:endParaRPr lang="pt-PT" altLang="pt-PT" sz="2000" u="sng" dirty="0">
              <a:solidFill>
                <a:srgbClr val="222222"/>
              </a:solidFill>
              <a:latin typeface="-apple-system"/>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EEDA-943A-7D13-F49E-CB2AEE5CDE1A}"/>
              </a:ext>
            </a:extLst>
          </p:cNvPr>
          <p:cNvSpPr>
            <a:spLocks noGrp="1"/>
          </p:cNvSpPr>
          <p:nvPr>
            <p:ph type="title"/>
          </p:nvPr>
        </p:nvSpPr>
        <p:spPr>
          <a:xfrm>
            <a:off x="277091" y="-102466"/>
            <a:ext cx="10515600" cy="1325563"/>
          </a:xfrm>
        </p:spPr>
        <p:txBody>
          <a:bodyPr>
            <a:normAutofit/>
          </a:bodyPr>
          <a:lstStyle/>
          <a:p>
            <a:r>
              <a:rPr lang="pt-PT" altLang="pt-PT" sz="2200" b="1" dirty="0">
                <a:solidFill>
                  <a:schemeClr val="accent1"/>
                </a:solidFill>
                <a:latin typeface="Arial" panose="020B0604020202020204" pitchFamily="34" charset="0"/>
                <a:cs typeface="Arial" panose="020B0604020202020204" pitchFamily="34" charset="0"/>
              </a:rPr>
              <a:t>Estrutura organizacional simples</a:t>
            </a:r>
          </a:p>
        </p:txBody>
      </p:sp>
      <p:sp>
        <p:nvSpPr>
          <p:cNvPr id="3" name="Content Placeholder 2">
            <a:extLst>
              <a:ext uri="{FF2B5EF4-FFF2-40B4-BE49-F238E27FC236}">
                <a16:creationId xmlns:a16="http://schemas.microsoft.com/office/drawing/2014/main" id="{E1182B56-A3E5-E750-68A9-6B731B725373}"/>
              </a:ext>
            </a:extLst>
          </p:cNvPr>
          <p:cNvSpPr>
            <a:spLocks noGrp="1"/>
          </p:cNvSpPr>
          <p:nvPr>
            <p:ph idx="1"/>
          </p:nvPr>
        </p:nvSpPr>
        <p:spPr>
          <a:xfrm>
            <a:off x="183572" y="724189"/>
            <a:ext cx="7536873" cy="5520747"/>
          </a:xfrm>
        </p:spPr>
        <p:txBody>
          <a:bodyPr>
            <a:normAutofit fontScale="32500" lnSpcReduction="20000"/>
          </a:bodyPr>
          <a:lstStyle/>
          <a:p>
            <a:pPr marL="0" indent="0">
              <a:buNone/>
            </a:pPr>
            <a:endParaRPr lang="pt-PT" altLang="pt-PT" sz="1200" dirty="0">
              <a:solidFill>
                <a:srgbClr val="00000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pt-PT" altLang="pt-PT" sz="5500" dirty="0">
                <a:latin typeface="Arial" panose="020B0604020202020204" pitchFamily="34" charset="0"/>
                <a:cs typeface="Arial" panose="020B0604020202020204" pitchFamily="34" charset="0"/>
              </a:rPr>
              <a:t>Estrutura organizacional  mais simples, constituída por 2 níveis hierárquicos. </a:t>
            </a:r>
          </a:p>
          <a:p>
            <a:pPr algn="just">
              <a:lnSpc>
                <a:spcPct val="150000"/>
              </a:lnSpc>
              <a:buFont typeface="Wingdings" panose="05000000000000000000" pitchFamily="2" charset="2"/>
              <a:buChar char="ü"/>
            </a:pPr>
            <a:r>
              <a:rPr lang="pt-PT" altLang="pt-PT" sz="5500" dirty="0">
                <a:latin typeface="Arial" panose="020B0604020202020204" pitchFamily="34" charset="0"/>
                <a:cs typeface="Arial" panose="020B0604020202020204" pitchFamily="34" charset="0"/>
              </a:rPr>
              <a:t>Comum em grande parte das empresas familiares e de pequena dimensão.</a:t>
            </a:r>
            <a:endParaRPr lang="pt-PT" altLang="pt-PT" sz="5500" dirty="0">
              <a:solidFill>
                <a:srgbClr val="00000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pt-PT" altLang="pt-PT" sz="5500" dirty="0">
                <a:latin typeface="Arial" panose="020B0604020202020204" pitchFamily="34" charset="0"/>
                <a:cs typeface="Arial" panose="020B0604020202020204" pitchFamily="34" charset="0"/>
              </a:rPr>
              <a:t>A maior parte das responsabilidades de gestão é detida pelo gestor e não existe uma clara definição das tarefas de cada um dos elementos que a constitui.</a:t>
            </a:r>
            <a:endParaRPr lang="pt-PT" altLang="pt-PT" sz="5500" dirty="0">
              <a:solidFill>
                <a:srgbClr val="00000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pt-PT" altLang="pt-PT" sz="5500" dirty="0">
                <a:latin typeface="Arial" panose="020B0604020202020204" pitchFamily="34" charset="0"/>
                <a:cs typeface="Arial" panose="020B0604020202020204" pitchFamily="34" charset="0"/>
              </a:rPr>
              <a:t>Funciona sob o controlo pessoal e contacto individual dos gestores com os empregados. </a:t>
            </a:r>
          </a:p>
          <a:p>
            <a:pPr algn="just">
              <a:lnSpc>
                <a:spcPct val="150000"/>
              </a:lnSpc>
              <a:buFont typeface="Wingdings" panose="05000000000000000000" pitchFamily="2" charset="2"/>
              <a:buChar char="ü"/>
            </a:pPr>
            <a:r>
              <a:rPr lang="pt-PT" altLang="pt-PT" sz="5500" b="1" i="1" dirty="0">
                <a:latin typeface="Arial" panose="020B0604020202020204" pitchFamily="34" charset="0"/>
                <a:cs typeface="Arial" panose="020B0604020202020204" pitchFamily="34" charset="0"/>
              </a:rPr>
              <a:t>Funciona com eficiência </a:t>
            </a:r>
            <a:r>
              <a:rPr lang="pt-PT" altLang="pt-PT" sz="5500" dirty="0">
                <a:latin typeface="Arial" panose="020B0604020202020204" pitchFamily="34" charset="0"/>
                <a:cs typeface="Arial" panose="020B0604020202020204" pitchFamily="34" charset="0"/>
              </a:rPr>
              <a:t>apenas enquanto a empresa se </a:t>
            </a:r>
            <a:r>
              <a:rPr lang="pt-PT" altLang="pt-PT" sz="5500" b="1" i="1" dirty="0">
                <a:latin typeface="Arial" panose="020B0604020202020204" pitchFamily="34" charset="0"/>
                <a:cs typeface="Arial" panose="020B0604020202020204" pitchFamily="34" charset="0"/>
              </a:rPr>
              <a:t>mantêm </a:t>
            </a:r>
            <a:r>
              <a:rPr lang="pt-PT" altLang="pt-PT" sz="5500" dirty="0">
                <a:latin typeface="Arial" panose="020B0604020202020204" pitchFamily="34" charset="0"/>
                <a:cs typeface="Arial" panose="020B0604020202020204" pitchFamily="34" charset="0"/>
              </a:rPr>
              <a:t>numa determinada </a:t>
            </a:r>
            <a:r>
              <a:rPr lang="pt-PT" altLang="pt-PT" sz="5500" b="1" i="1" dirty="0">
                <a:latin typeface="Arial" panose="020B0604020202020204" pitchFamily="34" charset="0"/>
                <a:cs typeface="Arial" panose="020B0604020202020204" pitchFamily="34" charset="0"/>
              </a:rPr>
              <a:t>dimensão</a:t>
            </a:r>
            <a:r>
              <a:rPr lang="pt-PT" altLang="pt-PT" sz="5500" dirty="0">
                <a:latin typeface="Arial" panose="020B0604020202020204" pitchFamily="34" charset="0"/>
                <a:cs typeface="Arial" panose="020B0604020202020204" pitchFamily="34" charset="0"/>
              </a:rPr>
              <a:t>. A medida que a empresa cresce, torna-se cada   vez mais difícil para uma só pessoa exercer o controlo sobre toda a empresa.</a:t>
            </a:r>
            <a:endParaRPr lang="pt-PT" altLang="pt-PT" sz="5500" dirty="0">
              <a:solidFill>
                <a:srgbClr val="282C33"/>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D6F6AE1B-C7CE-187E-21F1-E5415B3A4BD6}"/>
              </a:ext>
            </a:extLst>
          </p:cNvPr>
          <p:cNvGraphicFramePr/>
          <p:nvPr>
            <p:extLst>
              <p:ext uri="{D42A27DB-BD31-4B8C-83A1-F6EECF244321}">
                <p14:modId xmlns:p14="http://schemas.microsoft.com/office/powerpoint/2010/main" val="2950515528"/>
              </p:ext>
            </p:extLst>
          </p:nvPr>
        </p:nvGraphicFramePr>
        <p:xfrm>
          <a:off x="6957291" y="1381990"/>
          <a:ext cx="5802746" cy="270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553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58A7-61D4-7C39-AF10-F2FBE8E6E78D}"/>
              </a:ext>
            </a:extLst>
          </p:cNvPr>
          <p:cNvSpPr>
            <a:spLocks noGrp="1"/>
          </p:cNvSpPr>
          <p:nvPr>
            <p:ph type="title"/>
          </p:nvPr>
        </p:nvSpPr>
        <p:spPr>
          <a:xfrm>
            <a:off x="311727" y="-32112"/>
            <a:ext cx="10515600" cy="1325563"/>
          </a:xfrm>
        </p:spPr>
        <p:txBody>
          <a:bodyPr>
            <a:normAutofit/>
          </a:bodyPr>
          <a:lstStyle/>
          <a:p>
            <a:r>
              <a:rPr lang="pt-PT" sz="2200" b="1" u="none" strike="noStrike" baseline="0" dirty="0">
                <a:solidFill>
                  <a:schemeClr val="accent1"/>
                </a:solidFill>
                <a:latin typeface="Arial" panose="020B0604020202020204" pitchFamily="34" charset="0"/>
                <a:cs typeface="Arial" panose="020B0604020202020204" pitchFamily="34" charset="0"/>
              </a:rPr>
              <a:t>Estrutura Funcional </a:t>
            </a:r>
            <a:endParaRPr lang="pt-PT" sz="2200" b="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546E39-38BC-D08D-31C0-788EE7A185E3}"/>
              </a:ext>
            </a:extLst>
          </p:cNvPr>
          <p:cNvSpPr>
            <a:spLocks noGrp="1"/>
          </p:cNvSpPr>
          <p:nvPr>
            <p:ph idx="1"/>
          </p:nvPr>
        </p:nvSpPr>
        <p:spPr>
          <a:xfrm>
            <a:off x="161638" y="630670"/>
            <a:ext cx="6096000" cy="5157066"/>
          </a:xfrm>
        </p:spPr>
        <p:txBody>
          <a:bodyPr>
            <a:normAutofit fontScale="85000" lnSpcReduction="10000"/>
          </a:bodyPr>
          <a:lstStyle/>
          <a:p>
            <a:pPr algn="l"/>
            <a:endParaRPr lang="pt-PT" sz="1800" b="0" i="0" u="none" strike="noStrike" baseline="0" dirty="0">
              <a:solidFill>
                <a:srgbClr val="000000"/>
              </a:solidFill>
              <a:latin typeface="Cambria" panose="02040503050406030204" pitchFamily="18" charset="0"/>
            </a:endParaRPr>
          </a:p>
          <a:p>
            <a:pPr algn="just">
              <a:lnSpc>
                <a:spcPct val="150000"/>
              </a:lnSpc>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Estrutura baseada na divisão do trabalho, delegação da autoridade e responsabilidade a partir das funções clássicas da gestão.</a:t>
            </a:r>
            <a:endParaRPr lang="pt-PT" altLang="pt-PT" sz="2000" dirty="0">
              <a:solidFill>
                <a:srgbClr val="00000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Cada um dos departamentos é chefiado por um especialista funcional na respectiva área e a coordenação dos diferentes departamentos é tarefa mais importante dos gestores do topo.</a:t>
            </a:r>
            <a:endParaRPr lang="pt-PT" altLang="pt-PT" sz="2000" dirty="0">
              <a:solidFill>
                <a:srgbClr val="00000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Estrutura funcional encontra-se fundamentalmente em empresas de </a:t>
            </a:r>
            <a:r>
              <a:rPr lang="pt-PT" altLang="pt-PT" sz="2000" b="1" i="1" dirty="0">
                <a:latin typeface="Arial" panose="020B0604020202020204" pitchFamily="34" charset="0"/>
                <a:cs typeface="Arial" panose="020B0604020202020204" pitchFamily="34" charset="0"/>
              </a:rPr>
              <a:t>dimensão relativamente reduzida </a:t>
            </a:r>
            <a:r>
              <a:rPr lang="pt-PT" altLang="pt-PT" sz="2000" dirty="0">
                <a:latin typeface="Arial" panose="020B0604020202020204" pitchFamily="34" charset="0"/>
                <a:cs typeface="Arial" panose="020B0604020202020204" pitchFamily="34" charset="0"/>
              </a:rPr>
              <a:t>ou com </a:t>
            </a:r>
            <a:r>
              <a:rPr lang="pt-PT" altLang="pt-PT" sz="2000" b="1" i="1" dirty="0">
                <a:latin typeface="Arial" panose="020B0604020202020204" pitchFamily="34" charset="0"/>
                <a:cs typeface="Arial" panose="020B0604020202020204" pitchFamily="34" charset="0"/>
              </a:rPr>
              <a:t>reduzida gama de produtos/actividade </a:t>
            </a:r>
            <a:r>
              <a:rPr lang="pt-PT" altLang="pt-PT" sz="2000" dirty="0">
                <a:latin typeface="Arial" panose="020B0604020202020204" pitchFamily="34" charset="0"/>
                <a:cs typeface="Arial" panose="020B0604020202020204" pitchFamily="34" charset="0"/>
              </a:rPr>
              <a:t>e sobretudo em </a:t>
            </a:r>
            <a:r>
              <a:rPr lang="pt-PT" altLang="pt-PT" sz="2000" b="1" i="1" dirty="0">
                <a:latin typeface="Arial" panose="020B0604020202020204" pitchFamily="34" charset="0"/>
                <a:cs typeface="Arial" panose="020B0604020202020204" pitchFamily="34" charset="0"/>
              </a:rPr>
              <a:t>ambientes estáveis</a:t>
            </a:r>
            <a:r>
              <a:rPr lang="pt-PT" altLang="pt-PT" sz="2000" dirty="0">
                <a:latin typeface="Arial" panose="020B0604020202020204" pitchFamily="34" charset="0"/>
                <a:cs typeface="Arial" panose="020B0604020202020204" pitchFamily="34" charset="0"/>
              </a:rPr>
              <a:t>.</a:t>
            </a:r>
            <a:endParaRPr lang="pt-PT" altLang="pt-PT" sz="2000" dirty="0">
              <a:solidFill>
                <a:srgbClr val="282C33"/>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03E7D364-5914-B5B8-D44C-0F549FBD8879}"/>
              </a:ext>
            </a:extLst>
          </p:cNvPr>
          <p:cNvGraphicFramePr/>
          <p:nvPr>
            <p:extLst>
              <p:ext uri="{D42A27DB-BD31-4B8C-83A1-F6EECF244321}">
                <p14:modId xmlns:p14="http://schemas.microsoft.com/office/powerpoint/2010/main" val="781262727"/>
              </p:ext>
            </p:extLst>
          </p:nvPr>
        </p:nvGraphicFramePr>
        <p:xfrm>
          <a:off x="6494318" y="1143457"/>
          <a:ext cx="5536044" cy="3197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67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Number Placeholder 2">
            <a:extLst>
              <a:ext uri="{FF2B5EF4-FFF2-40B4-BE49-F238E27FC236}">
                <a16:creationId xmlns:a16="http://schemas.microsoft.com/office/drawing/2014/main" id="{B57962D7-E484-6E0A-D1A9-F65845CA99A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999E357D-E5A3-4521-A11F-4C298DC1A4EA}" type="slidenum">
              <a:rPr lang="pt-PT" altLang="pt-PT" smtClean="0">
                <a:solidFill>
                  <a:schemeClr val="accent2"/>
                </a:solidFill>
              </a:rPr>
              <a:pPr/>
              <a:t>46</a:t>
            </a:fld>
            <a:endParaRPr lang="pt-PT" altLang="pt-PT">
              <a:solidFill>
                <a:schemeClr val="accent2"/>
              </a:solidFill>
            </a:endParaRPr>
          </a:p>
        </p:txBody>
      </p:sp>
      <p:sp>
        <p:nvSpPr>
          <p:cNvPr id="557059" name="TextBox 3">
            <a:extLst>
              <a:ext uri="{FF2B5EF4-FFF2-40B4-BE49-F238E27FC236}">
                <a16:creationId xmlns:a16="http://schemas.microsoft.com/office/drawing/2014/main" id="{129508D4-379C-55D1-465D-7B9ED7EA1457}"/>
              </a:ext>
            </a:extLst>
          </p:cNvPr>
          <p:cNvSpPr txBox="1">
            <a:spLocks noChangeArrowheads="1"/>
          </p:cNvSpPr>
          <p:nvPr/>
        </p:nvSpPr>
        <p:spPr bwMode="auto">
          <a:xfrm>
            <a:off x="214963" y="0"/>
            <a:ext cx="6732876" cy="74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lnSpc>
                <a:spcPct val="150000"/>
              </a:lnSpc>
            </a:pPr>
            <a:r>
              <a:rPr lang="pt-PT" altLang="pt-PT" sz="3000" b="1" dirty="0">
                <a:solidFill>
                  <a:schemeClr val="accent1">
                    <a:lumMod val="75000"/>
                  </a:schemeClr>
                </a:solidFill>
                <a:latin typeface="+mj-lt"/>
                <a:cs typeface="Arial" panose="020B0604020202020204" pitchFamily="34" charset="0"/>
              </a:rPr>
              <a:t>    Estrutura divisional</a:t>
            </a:r>
          </a:p>
          <a:p>
            <a:pPr algn="just">
              <a:lnSpc>
                <a:spcPct val="150000"/>
              </a:lnSpc>
            </a:pPr>
            <a:endParaRPr lang="pt-PT" altLang="pt-PT" b="1" dirty="0">
              <a:solidFill>
                <a:schemeClr val="accent1">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Forma de organização assente na divisão das tarefas com base na diversidade de produtos, serviços, mercados ou processos da empresa ( estratégia de diversificação).</a:t>
            </a:r>
          </a:p>
          <a:p>
            <a:pPr algn="just"/>
            <a:endParaRPr lang="pt-PT" altLang="pt-PT"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sz="2000" dirty="0">
                <a:latin typeface="Roboto" panose="02000000000000000000" pitchFamily="2" charset="0"/>
              </a:rPr>
              <a:t>A estrutura pode ser por: por projectos, produtos ou serviços, localização geográfica, por clientes ou por processos.</a:t>
            </a:r>
          </a:p>
          <a:p>
            <a:pPr algn="just"/>
            <a:endParaRPr lang="pt-PT" altLang="pt-PT"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sz="2000" dirty="0">
                <a:latin typeface="Roboto" panose="02000000000000000000" pitchFamily="2" charset="0"/>
              </a:rPr>
              <a:t>É formada por divisões independentes e auto-suficientes. </a:t>
            </a:r>
          </a:p>
          <a:p>
            <a:pPr algn="just"/>
            <a:endParaRPr lang="pt-PT" altLang="pt-PT" sz="2000" dirty="0">
              <a:latin typeface="Roboto" panose="02000000000000000000" pitchFamily="2" charset="0"/>
            </a:endParaRPr>
          </a:p>
          <a:p>
            <a:pPr marL="285750" indent="-285750" algn="just">
              <a:buFont typeface="Wingdings" panose="05000000000000000000" pitchFamily="2" charset="2"/>
              <a:buChar char="ü"/>
            </a:pPr>
            <a:r>
              <a:rPr lang="pt-PT" altLang="pt-PT" sz="2000" dirty="0">
                <a:latin typeface="Roboto" panose="02000000000000000000" pitchFamily="2" charset="0"/>
              </a:rPr>
              <a:t>Cada divisão é responsável por um produto ou serviço de acordo com os objectivos organizacionais. </a:t>
            </a:r>
          </a:p>
          <a:p>
            <a:pPr algn="just"/>
            <a:endParaRPr lang="pt-PT" altLang="pt-PT" sz="2000" dirty="0">
              <a:latin typeface="Roboto" panose="02000000000000000000" pitchFamily="2" charset="0"/>
            </a:endParaRPr>
          </a:p>
          <a:p>
            <a:pPr marL="285750" indent="-285750" algn="just">
              <a:buFont typeface="Wingdings" panose="05000000000000000000" pitchFamily="2" charset="2"/>
              <a:buChar char="ü"/>
            </a:pPr>
            <a:r>
              <a:rPr lang="pt-PT" altLang="pt-PT" sz="2000" dirty="0">
                <a:latin typeface="Arial" panose="020B0604020202020204" pitchFamily="34" charset="0"/>
                <a:cs typeface="Arial" panose="020B0604020202020204" pitchFamily="34" charset="0"/>
              </a:rPr>
              <a:t>Cada divisão tem os seus próprios especialistas funcionais, que geralmente estão organizados em departamentos.</a:t>
            </a:r>
          </a:p>
          <a:p>
            <a:pPr marL="285750" indent="-285750" algn="just">
              <a:lnSpc>
                <a:spcPct val="150000"/>
              </a:lnSpc>
              <a:buFont typeface="Wingdings" panose="05000000000000000000" pitchFamily="2" charset="2"/>
              <a:buChar char="ü"/>
            </a:pPr>
            <a:endParaRPr lang="pt-PT" altLang="pt-PT" dirty="0">
              <a:latin typeface="Arial" panose="020B0604020202020204" pitchFamily="34" charset="0"/>
              <a:cs typeface="Arial" panose="020B0604020202020204" pitchFamily="34" charset="0"/>
            </a:endParaRPr>
          </a:p>
          <a:p>
            <a:pPr lvl="1"/>
            <a:endParaRPr lang="pt-PT" altLang="pt-PT" sz="1600" dirty="0">
              <a:latin typeface="Arial" panose="020B0604020202020204" pitchFamily="34" charset="0"/>
              <a:cs typeface="Times New Roman" panose="02020603050405020304" pitchFamily="18" charset="0"/>
            </a:endParaRPr>
          </a:p>
        </p:txBody>
      </p:sp>
      <p:pic>
        <p:nvPicPr>
          <p:cNvPr id="557060" name="Picture 2" descr="Diagram&#10;&#10;Description automatically generated">
            <a:extLst>
              <a:ext uri="{FF2B5EF4-FFF2-40B4-BE49-F238E27FC236}">
                <a16:creationId xmlns:a16="http://schemas.microsoft.com/office/drawing/2014/main" id="{680EACAA-C239-EDD4-06D2-3D31921CE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245" y="619845"/>
            <a:ext cx="4533466" cy="473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7" name="TextBox 3">
            <a:extLst>
              <a:ext uri="{FF2B5EF4-FFF2-40B4-BE49-F238E27FC236}">
                <a16:creationId xmlns:a16="http://schemas.microsoft.com/office/drawing/2014/main" id="{C5422856-59C6-C86B-84AA-A29C5A2324C3}"/>
              </a:ext>
            </a:extLst>
          </p:cNvPr>
          <p:cNvSpPr txBox="1">
            <a:spLocks noChangeArrowheads="1"/>
          </p:cNvSpPr>
          <p:nvPr/>
        </p:nvSpPr>
        <p:spPr bwMode="auto">
          <a:xfrm>
            <a:off x="121660" y="176645"/>
            <a:ext cx="6310312" cy="653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lnSpc>
                <a:spcPct val="150000"/>
              </a:lnSpc>
            </a:pPr>
            <a:r>
              <a:rPr lang="pt-PT" altLang="pt-PT" sz="2500" b="1" dirty="0">
                <a:solidFill>
                  <a:schemeClr val="accent1"/>
                </a:solidFill>
                <a:latin typeface="Arial" panose="020B0604020202020204" pitchFamily="34" charset="0"/>
                <a:cs typeface="Arial" panose="020B0604020202020204" pitchFamily="34" charset="0"/>
              </a:rPr>
              <a:t>   </a:t>
            </a:r>
            <a:r>
              <a:rPr lang="pt-PT" altLang="pt-PT" sz="2500" b="1" dirty="0">
                <a:solidFill>
                  <a:schemeClr val="accent1">
                    <a:lumMod val="75000"/>
                  </a:schemeClr>
                </a:solidFill>
                <a:latin typeface="Arial" panose="020B0604020202020204" pitchFamily="34" charset="0"/>
                <a:cs typeface="Arial" panose="020B0604020202020204" pitchFamily="34" charset="0"/>
              </a:rPr>
              <a:t>Estrutura organizacional matricial </a:t>
            </a:r>
          </a:p>
          <a:p>
            <a:pPr algn="just">
              <a:lnSpc>
                <a:spcPct val="150000"/>
              </a:lnSpc>
            </a:pPr>
            <a:endParaRPr lang="pt-PT" altLang="pt-PT" b="1" dirty="0">
              <a:solidFill>
                <a:schemeClr val="accent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sz="2000" dirty="0">
                <a:latin typeface="+mj-lt"/>
                <a:cs typeface="Arial" panose="020B0604020202020204" pitchFamily="34" charset="0"/>
              </a:rPr>
              <a:t>Forma de organização que combina </a:t>
            </a:r>
            <a:r>
              <a:rPr lang="pt-PT" altLang="pt-PT" sz="2000" dirty="0">
                <a:latin typeface="+mj-lt"/>
              </a:rPr>
              <a:t>um pouco da estrutura funcional (</a:t>
            </a:r>
            <a:r>
              <a:rPr lang="pt-PT" altLang="pt-PT" sz="2000" dirty="0">
                <a:latin typeface="+mj-lt"/>
                <a:cs typeface="Arial" panose="020B0604020202020204" pitchFamily="34" charset="0"/>
              </a:rPr>
              <a:t>relativa aos gestores funcionais/departamento</a:t>
            </a:r>
            <a:r>
              <a:rPr lang="pt-PT" altLang="pt-PT" sz="2000" dirty="0">
                <a:latin typeface="+mj-lt"/>
              </a:rPr>
              <a:t>) e um pouco da divisional (</a:t>
            </a:r>
            <a:r>
              <a:rPr lang="pt-PT" altLang="pt-PT" sz="2000" dirty="0">
                <a:latin typeface="+mj-lt"/>
                <a:cs typeface="Arial" panose="020B0604020202020204" pitchFamily="34" charset="0"/>
              </a:rPr>
              <a:t>gestores de projectos, programas, áreas geográficas ou linhas de produtos</a:t>
            </a:r>
            <a:r>
              <a:rPr lang="pt-PT" altLang="pt-PT" sz="2000" dirty="0">
                <a:latin typeface="+mj-lt"/>
              </a:rPr>
              <a:t>).</a:t>
            </a:r>
          </a:p>
          <a:p>
            <a:pPr marL="285750" indent="-285750" algn="just">
              <a:buFont typeface="Wingdings" panose="05000000000000000000" pitchFamily="2" charset="2"/>
              <a:buChar char="ü"/>
            </a:pPr>
            <a:endParaRPr lang="pt-PT" altLang="pt-PT" sz="2000" dirty="0">
              <a:latin typeface="+mj-lt"/>
            </a:endParaRPr>
          </a:p>
          <a:p>
            <a:pPr marL="285750" indent="-285750" algn="just">
              <a:buFont typeface="Wingdings" panose="05000000000000000000" pitchFamily="2" charset="2"/>
              <a:buChar char="ü"/>
            </a:pPr>
            <a:r>
              <a:rPr lang="pt-PT" altLang="pt-PT" sz="2000" dirty="0">
                <a:latin typeface="+mj-lt"/>
              </a:rPr>
              <a:t>Como cada departamento possui dupla subordinação o princípio de comando deixa de existir. Por esse motivo, a matriz destaca a interdependência entre as áreas e apresenta para a empresa a necessidade de lidar com ambientes mais complexos.</a:t>
            </a:r>
          </a:p>
          <a:p>
            <a:pPr marL="285750" indent="-285750" algn="just">
              <a:buFont typeface="Wingdings" panose="05000000000000000000" pitchFamily="2" charset="2"/>
              <a:buChar char="ü"/>
            </a:pPr>
            <a:endParaRPr lang="pt-PT" altLang="pt-PT" sz="2000" dirty="0">
              <a:latin typeface="+mj-lt"/>
            </a:endParaRPr>
          </a:p>
          <a:p>
            <a:pPr marL="285750" indent="-285750" algn="just">
              <a:buFont typeface="Wingdings" panose="05000000000000000000" pitchFamily="2" charset="2"/>
              <a:buChar char="ü"/>
            </a:pPr>
            <a:r>
              <a:rPr lang="pt-PT" altLang="pt-PT" sz="2000" dirty="0">
                <a:latin typeface="+mj-lt"/>
              </a:rPr>
              <a:t>A Estrutura Matricial tem como proposta satisfazer ambas as necessidades: de coordenação e de especialização e seu objectivo é o de obter o maior rendimento possível. </a:t>
            </a:r>
            <a:endParaRPr lang="pt-PT" altLang="pt-PT" sz="2000" dirty="0">
              <a:latin typeface="Roboto" panose="02000000000000000000" pitchFamily="2" charset="0"/>
            </a:endParaRPr>
          </a:p>
          <a:p>
            <a:pPr algn="just"/>
            <a:endParaRPr lang="pt-PT" altLang="pt-PT" dirty="0">
              <a:latin typeface="Roboto" panose="02000000000000000000" pitchFamily="2" charset="0"/>
            </a:endParaRPr>
          </a:p>
          <a:p>
            <a:pPr lvl="1"/>
            <a:endParaRPr lang="pt-PT" altLang="pt-PT" sz="1600" dirty="0">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A59D5FE-D166-034D-26CC-8F4A9CBAAF3B}"/>
              </a:ext>
            </a:extLst>
          </p:cNvPr>
          <p:cNvPicPr>
            <a:picLocks noChangeAspect="1"/>
          </p:cNvPicPr>
          <p:nvPr/>
        </p:nvPicPr>
        <p:blipFill>
          <a:blip r:embed="rId2"/>
          <a:stretch>
            <a:fillRect/>
          </a:stretch>
        </p:blipFill>
        <p:spPr>
          <a:xfrm>
            <a:off x="6655474" y="536574"/>
            <a:ext cx="5421673" cy="398347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Number Placeholder 2">
            <a:extLst>
              <a:ext uri="{FF2B5EF4-FFF2-40B4-BE49-F238E27FC236}">
                <a16:creationId xmlns:a16="http://schemas.microsoft.com/office/drawing/2014/main" id="{33A9D7BB-EB95-7361-BB13-A3D4DA9E56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16CEE4C-5A01-495E-B735-B5B5366118A5}" type="slidenum">
              <a:rPr lang="pt-PT" altLang="pt-PT" smtClean="0">
                <a:solidFill>
                  <a:schemeClr val="accent2"/>
                </a:solidFill>
              </a:rPr>
              <a:pPr/>
              <a:t>48</a:t>
            </a:fld>
            <a:endParaRPr lang="pt-PT" altLang="pt-PT">
              <a:solidFill>
                <a:schemeClr val="accent2"/>
              </a:solidFill>
            </a:endParaRPr>
          </a:p>
        </p:txBody>
      </p:sp>
      <p:sp>
        <p:nvSpPr>
          <p:cNvPr id="561155" name="TextBox 3">
            <a:extLst>
              <a:ext uri="{FF2B5EF4-FFF2-40B4-BE49-F238E27FC236}">
                <a16:creationId xmlns:a16="http://schemas.microsoft.com/office/drawing/2014/main" id="{72F59826-9539-F796-088C-638F53B1C062}"/>
              </a:ext>
            </a:extLst>
          </p:cNvPr>
          <p:cNvSpPr txBox="1">
            <a:spLocks noChangeArrowheads="1"/>
          </p:cNvSpPr>
          <p:nvPr/>
        </p:nvSpPr>
        <p:spPr bwMode="auto">
          <a:xfrm>
            <a:off x="260207" y="210660"/>
            <a:ext cx="5960769" cy="72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lnSpc>
                <a:spcPct val="150000"/>
              </a:lnSpc>
            </a:pPr>
            <a:r>
              <a:rPr lang="pt-PT" altLang="pt-PT" sz="2400" b="1" dirty="0">
                <a:solidFill>
                  <a:schemeClr val="accent1">
                    <a:lumMod val="75000"/>
                  </a:schemeClr>
                </a:solidFill>
                <a:latin typeface="Arial" panose="020B0604020202020204" pitchFamily="34" charset="0"/>
                <a:cs typeface="Arial" panose="020B0604020202020204" pitchFamily="34" charset="0"/>
              </a:rPr>
              <a:t>A</a:t>
            </a:r>
            <a:r>
              <a:rPr lang="pt-PT" altLang="pt-PT" sz="2400" dirty="0">
                <a:latin typeface="Arial" panose="020B0604020202020204" pitchFamily="34" charset="0"/>
                <a:cs typeface="Arial" panose="020B0604020202020204" pitchFamily="34" charset="0"/>
              </a:rPr>
              <a:t> </a:t>
            </a:r>
            <a:r>
              <a:rPr lang="pt-PT" altLang="pt-PT" sz="2400" b="1" i="1" dirty="0">
                <a:solidFill>
                  <a:schemeClr val="accent1">
                    <a:lumMod val="75000"/>
                  </a:schemeClr>
                </a:solidFill>
                <a:latin typeface="Arial" panose="020B0604020202020204" pitchFamily="34" charset="0"/>
                <a:cs typeface="Arial" panose="020B0604020202020204" pitchFamily="34" charset="0"/>
              </a:rPr>
              <a:t>estrutura por projectos</a:t>
            </a:r>
            <a:r>
              <a:rPr lang="pt-PT" altLang="pt-PT" dirty="0">
                <a:latin typeface="Arial" panose="020B0604020202020204" pitchFamily="34" charset="0"/>
                <a:cs typeface="Arial" panose="020B0604020202020204" pitchFamily="34" charset="0"/>
              </a:rPr>
              <a:t>, é um caso particular da estrutura matricial: refere-se a um ou vários projectos em vez de produtos e mercados. Tem existência temporária, acabado o projecto a equipa dissolve-se.</a:t>
            </a:r>
          </a:p>
          <a:p>
            <a:pPr algn="just">
              <a:lnSpc>
                <a:spcPct val="150000"/>
              </a:lnSpc>
            </a:pPr>
            <a:endParaRPr lang="pt-PT" altLang="pt-PT" dirty="0">
              <a:latin typeface="Arial" panose="020B0604020202020204" pitchFamily="34" charset="0"/>
              <a:cs typeface="Arial" panose="020B0604020202020204" pitchFamily="34" charset="0"/>
            </a:endParaRPr>
          </a:p>
          <a:p>
            <a:pPr algn="just">
              <a:lnSpc>
                <a:spcPct val="150000"/>
              </a:lnSpc>
            </a:pPr>
            <a:r>
              <a:rPr lang="pt-PT" altLang="pt-PT" dirty="0">
                <a:solidFill>
                  <a:srgbClr val="282C33"/>
                </a:solidFill>
                <a:latin typeface="Arial" panose="020B0604020202020204" pitchFamily="34" charset="0"/>
                <a:cs typeface="Arial" panose="020B0604020202020204" pitchFamily="34" charset="0"/>
              </a:rPr>
              <a:t>Por exemplo, um engenheiro que normalmente pertence ao departamento de engenharia (liderado por um director de engenharia) pode trabalhar em um projecto temporário (liderado por um gerente de projectos). Sendo assim, esse engenheiro teria dois chefes ao mesmo tempo, o de seu departamento e o do projecto actual. A estrutura organizacional matricial representa ambas as posições e hierarquias.</a:t>
            </a:r>
          </a:p>
          <a:p>
            <a:pPr algn="just">
              <a:lnSpc>
                <a:spcPct val="150000"/>
              </a:lnSpc>
            </a:pPr>
            <a:endParaRPr lang="pt-PT" altLang="pt-PT" dirty="0">
              <a:latin typeface="Arial" panose="020B0604020202020204" pitchFamily="34" charset="0"/>
              <a:cs typeface="Arial" panose="020B0604020202020204" pitchFamily="34" charset="0"/>
            </a:endParaRPr>
          </a:p>
          <a:p>
            <a:pPr algn="just">
              <a:lnSpc>
                <a:spcPct val="150000"/>
              </a:lnSpc>
            </a:pPr>
            <a:endParaRPr lang="pt-PT" altLang="pt-PT" dirty="0">
              <a:solidFill>
                <a:srgbClr val="000000"/>
              </a:solidFill>
              <a:latin typeface="Arial" panose="020B0604020202020204" pitchFamily="34" charset="0"/>
              <a:cs typeface="Arial" panose="020B0604020202020204" pitchFamily="34" charset="0"/>
            </a:endParaRPr>
          </a:p>
          <a:p>
            <a:pPr algn="just">
              <a:lnSpc>
                <a:spcPct val="150000"/>
              </a:lnSpc>
            </a:pPr>
            <a:endParaRPr lang="pt-PT" altLang="pt-PT" dirty="0">
              <a:solidFill>
                <a:srgbClr val="282C33"/>
              </a:solidFill>
              <a:latin typeface="Arial"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534AB963-9B48-6B4F-DE97-11986910D1DC}"/>
              </a:ext>
            </a:extLst>
          </p:cNvPr>
          <p:cNvPicPr>
            <a:picLocks noChangeAspect="1"/>
          </p:cNvPicPr>
          <p:nvPr/>
        </p:nvPicPr>
        <p:blipFill>
          <a:blip r:embed="rId2"/>
          <a:stretch>
            <a:fillRect/>
          </a:stretch>
        </p:blipFill>
        <p:spPr>
          <a:xfrm>
            <a:off x="6411041" y="444963"/>
            <a:ext cx="5697397" cy="334659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1" name="TextBox 3">
            <a:extLst>
              <a:ext uri="{FF2B5EF4-FFF2-40B4-BE49-F238E27FC236}">
                <a16:creationId xmlns:a16="http://schemas.microsoft.com/office/drawing/2014/main" id="{70A8EA3F-D13A-45F4-4D78-50DDE8E4A629}"/>
              </a:ext>
            </a:extLst>
          </p:cNvPr>
          <p:cNvSpPr txBox="1">
            <a:spLocks noChangeArrowheads="1"/>
          </p:cNvSpPr>
          <p:nvPr/>
        </p:nvSpPr>
        <p:spPr bwMode="auto">
          <a:xfrm>
            <a:off x="114734" y="0"/>
            <a:ext cx="7210857" cy="6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lnSpc>
                <a:spcPct val="150000"/>
              </a:lnSpc>
            </a:pPr>
            <a:r>
              <a:rPr lang="pt-PT" altLang="pt-PT" sz="2400" b="1" dirty="0">
                <a:solidFill>
                  <a:schemeClr val="accent1">
                    <a:lumMod val="75000"/>
                  </a:schemeClr>
                </a:solidFill>
                <a:latin typeface="Arial" panose="020B0604020202020204" pitchFamily="34" charset="0"/>
                <a:cs typeface="Arial" panose="020B0604020202020204" pitchFamily="34" charset="0"/>
              </a:rPr>
              <a:t>Estrutura em rede </a:t>
            </a:r>
          </a:p>
          <a:p>
            <a:pPr algn="just">
              <a:lnSpc>
                <a:spcPct val="150000"/>
              </a:lnSpc>
            </a:pPr>
            <a:endParaRPr lang="pt-PT" altLang="pt-PT" dirty="0">
              <a:solidFill>
                <a:srgbClr val="282C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dirty="0">
                <a:latin typeface="Arial" panose="020B0604020202020204" pitchFamily="34" charset="0"/>
                <a:cs typeface="Arial" panose="020B0604020202020204" pitchFamily="34" charset="0"/>
              </a:rPr>
              <a:t>É a mais recente e também a mais radical das estruturas organizacionais. Consiste em um </a:t>
            </a:r>
            <a:r>
              <a:rPr lang="pt-PT" altLang="pt-PT" b="1" i="1" dirty="0">
                <a:latin typeface="Arial" panose="020B0604020202020204" pitchFamily="34" charset="0"/>
                <a:cs typeface="Arial" panose="020B0604020202020204" pitchFamily="34" charset="0"/>
              </a:rPr>
              <a:t>departamento central actuando como um broker electronicamente conectado com as outras divisões e outras empresas independentes.</a:t>
            </a:r>
            <a:r>
              <a:rPr lang="pt-PT" altLang="pt-PT"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endParaRPr lang="pt-PT" altLang="pt-PT"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dirty="0">
                <a:latin typeface="Arial" panose="020B0604020202020204" pitchFamily="34" charset="0"/>
                <a:cs typeface="Arial" panose="020B0604020202020204" pitchFamily="34" charset="0"/>
              </a:rPr>
              <a:t>A ligação de cada serviço com a organização é remota permitindo a contratação de funcionários em </a:t>
            </a:r>
            <a:r>
              <a:rPr lang="pt-PT" altLang="pt-PT" i="1" dirty="0" err="1">
                <a:latin typeface="Arial" panose="020B0604020202020204" pitchFamily="34" charset="0"/>
                <a:cs typeface="Arial" panose="020B0604020202020204" pitchFamily="34" charset="0"/>
              </a:rPr>
              <a:t>home</a:t>
            </a:r>
            <a:r>
              <a:rPr lang="pt-PT" altLang="pt-PT" i="1" dirty="0">
                <a:latin typeface="Arial" panose="020B0604020202020204" pitchFamily="34" charset="0"/>
                <a:cs typeface="Arial" panose="020B0604020202020204" pitchFamily="34" charset="0"/>
              </a:rPr>
              <a:t> </a:t>
            </a:r>
            <a:r>
              <a:rPr lang="pt-PT" altLang="pt-PT" i="1" dirty="0" err="1">
                <a:latin typeface="Arial" panose="020B0604020202020204" pitchFamily="34" charset="0"/>
                <a:cs typeface="Arial" panose="020B0604020202020204" pitchFamily="34" charset="0"/>
              </a:rPr>
              <a:t>office</a:t>
            </a:r>
            <a:r>
              <a:rPr lang="pt-PT" altLang="pt-PT" dirty="0">
                <a:latin typeface="Arial" panose="020B0604020202020204" pitchFamily="34" charset="0"/>
                <a:cs typeface="Arial" panose="020B0604020202020204" pitchFamily="34" charset="0"/>
              </a:rPr>
              <a:t>, unidades de produção e matéria prima de diferentes pontos geográficos. Por esse motivo, as contratações e matéria prima podem vir de qualquer parte do mundo.</a:t>
            </a:r>
          </a:p>
          <a:p>
            <a:pPr marL="285750" indent="-285750" algn="just">
              <a:buFont typeface="Wingdings" panose="05000000000000000000" pitchFamily="2" charset="2"/>
              <a:buChar char="ü"/>
            </a:pPr>
            <a:endParaRPr lang="pt-PT" altLang="pt-PT"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dirty="0">
                <a:latin typeface="Arial" panose="020B0604020202020204" pitchFamily="34" charset="0"/>
                <a:cs typeface="Arial" panose="020B0604020202020204" pitchFamily="34" charset="0"/>
              </a:rPr>
              <a:t>Esta estrutura torna as empresas mais competitivas globalmente, pois permite que recursos e fornecedores sejam alocados de qualquer lugar. Adicionalmente, possibilita a venda de serviços e produtos em todo o mundo.</a:t>
            </a:r>
          </a:p>
          <a:p>
            <a:pPr marL="285750" indent="-285750" algn="just">
              <a:buFont typeface="Wingdings" panose="05000000000000000000" pitchFamily="2" charset="2"/>
              <a:buChar char="ü"/>
            </a:pPr>
            <a:endParaRPr lang="pt-PT" altLang="pt-PT"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PT" altLang="pt-PT" dirty="0">
                <a:latin typeface="Arial" panose="020B0604020202020204" pitchFamily="34" charset="0"/>
                <a:cs typeface="Arial" panose="020B0604020202020204" pitchFamily="34" charset="0"/>
              </a:rPr>
              <a:t>Estrutura em rede proporcionam às empresas que as adoptam uma maior flexibilidade e capacidade de adaptação às mudanças rápidas no domínio tecnológico e alterações de padrões de competitividade no Comércio Internacional.</a:t>
            </a:r>
          </a:p>
          <a:p>
            <a:pPr algn="just"/>
            <a:endParaRPr lang="pt-PT" altLang="pt-PT" dirty="0">
              <a:latin typeface="Arial" panose="020B0604020202020204" pitchFamily="34" charset="0"/>
              <a:cs typeface="Arial" panose="020B0604020202020204" pitchFamily="34" charset="0"/>
            </a:endParaRPr>
          </a:p>
        </p:txBody>
      </p:sp>
      <p:sp>
        <p:nvSpPr>
          <p:cNvPr id="565252" name="TextBox 1">
            <a:extLst>
              <a:ext uri="{FF2B5EF4-FFF2-40B4-BE49-F238E27FC236}">
                <a16:creationId xmlns:a16="http://schemas.microsoft.com/office/drawing/2014/main" id="{EDB50C2A-D6E0-2A15-7384-93685A69CF03}"/>
              </a:ext>
            </a:extLst>
          </p:cNvPr>
          <p:cNvSpPr txBox="1">
            <a:spLocks noChangeArrowheads="1"/>
          </p:cNvSpPr>
          <p:nvPr/>
        </p:nvSpPr>
        <p:spPr bwMode="auto">
          <a:xfrm>
            <a:off x="114734" y="2663031"/>
            <a:ext cx="5848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endParaRPr lang="pt-PT" altLang="pt-PT" dirty="0">
              <a:latin typeface="Arial" panose="020B0604020202020204" pitchFamily="34" charset="0"/>
              <a:cs typeface="Arial" panose="020B0604020202020204" pitchFamily="34" charset="0"/>
            </a:endParaRPr>
          </a:p>
          <a:p>
            <a:endParaRPr lang="pt-PT" altLang="pt-PT" dirty="0"/>
          </a:p>
        </p:txBody>
      </p:sp>
      <p:pic>
        <p:nvPicPr>
          <p:cNvPr id="565253" name="Picture 3" descr="Diagram&#10;&#10;Description automatically generated">
            <a:extLst>
              <a:ext uri="{FF2B5EF4-FFF2-40B4-BE49-F238E27FC236}">
                <a16:creationId xmlns:a16="http://schemas.microsoft.com/office/drawing/2014/main" id="{2D94BE82-FE16-A5A6-61CE-1920621CB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580" y="567881"/>
            <a:ext cx="4304869" cy="379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A254-AE5F-9C40-5E1A-DD6539EB71EB}"/>
              </a:ext>
            </a:extLst>
          </p:cNvPr>
          <p:cNvSpPr>
            <a:spLocks noGrp="1"/>
          </p:cNvSpPr>
          <p:nvPr>
            <p:ph type="title"/>
          </p:nvPr>
        </p:nvSpPr>
        <p:spPr/>
        <p:txBody>
          <a:bodyPr>
            <a:normAutofit/>
          </a:bodyPr>
          <a:lstStyle/>
          <a:p>
            <a:r>
              <a:rPr lang="pt-PT" sz="3000" b="1" dirty="0">
                <a:solidFill>
                  <a:schemeClr val="accent1"/>
                </a:solidFill>
                <a:effectLst/>
                <a:latin typeface="Arial" panose="020B0604020202020204" pitchFamily="34" charset="0"/>
                <a:ea typeface="Arial" panose="020B0604020202020204" pitchFamily="34" charset="0"/>
              </a:rPr>
              <a:t>METODOLOGIA</a:t>
            </a:r>
            <a:r>
              <a:rPr lang="pt-PT" sz="3000" b="1" spc="-35" dirty="0">
                <a:solidFill>
                  <a:schemeClr val="accent1"/>
                </a:solidFill>
                <a:effectLst/>
                <a:latin typeface="Arial" panose="020B0604020202020204" pitchFamily="34" charset="0"/>
                <a:ea typeface="Arial" panose="020B0604020202020204" pitchFamily="34" charset="0"/>
              </a:rPr>
              <a:t> </a:t>
            </a:r>
            <a:r>
              <a:rPr lang="pt-PT" sz="3000" b="1" dirty="0">
                <a:solidFill>
                  <a:schemeClr val="accent1"/>
                </a:solidFill>
                <a:effectLst/>
                <a:latin typeface="Arial" panose="020B0604020202020204" pitchFamily="34" charset="0"/>
                <a:ea typeface="Arial" panose="020B0604020202020204" pitchFamily="34" charset="0"/>
              </a:rPr>
              <a:t>DE</a:t>
            </a:r>
            <a:r>
              <a:rPr lang="pt-PT" sz="3000" b="1" spc="-30" dirty="0">
                <a:solidFill>
                  <a:schemeClr val="accent1"/>
                </a:solidFill>
                <a:effectLst/>
                <a:latin typeface="Arial" panose="020B0604020202020204" pitchFamily="34" charset="0"/>
                <a:ea typeface="Arial" panose="020B0604020202020204" pitchFamily="34" charset="0"/>
              </a:rPr>
              <a:t> </a:t>
            </a:r>
            <a:r>
              <a:rPr lang="pt-PT" sz="3000" b="1" dirty="0">
                <a:solidFill>
                  <a:schemeClr val="accent1"/>
                </a:solidFill>
                <a:effectLst/>
                <a:latin typeface="Arial" panose="020B0604020202020204" pitchFamily="34" charset="0"/>
                <a:ea typeface="Arial" panose="020B0604020202020204" pitchFamily="34" charset="0"/>
              </a:rPr>
              <a:t>ENSINO-APRENDIZAGEM</a:t>
            </a:r>
            <a:endParaRPr lang="pt-PT" sz="3000" dirty="0">
              <a:solidFill>
                <a:schemeClr val="accent1"/>
              </a:solidFill>
            </a:endParaRPr>
          </a:p>
        </p:txBody>
      </p:sp>
      <p:sp>
        <p:nvSpPr>
          <p:cNvPr id="3" name="Content Placeholder 2">
            <a:extLst>
              <a:ext uri="{FF2B5EF4-FFF2-40B4-BE49-F238E27FC236}">
                <a16:creationId xmlns:a16="http://schemas.microsoft.com/office/drawing/2014/main" id="{9F923568-83F2-90E4-8CD4-6FF9A50D83F9}"/>
              </a:ext>
            </a:extLst>
          </p:cNvPr>
          <p:cNvSpPr>
            <a:spLocks noGrp="1"/>
          </p:cNvSpPr>
          <p:nvPr>
            <p:ph idx="1"/>
          </p:nvPr>
        </p:nvSpPr>
        <p:spPr/>
        <p:txBody>
          <a:bodyPr/>
          <a:lstStyle/>
          <a:p>
            <a:pPr marL="457200" lvl="0" indent="-457200" algn="just">
              <a:lnSpc>
                <a:spcPct val="150000"/>
              </a:lnSpc>
              <a:spcBef>
                <a:spcPts val="295"/>
              </a:spcBef>
              <a:spcAft>
                <a:spcPts val="0"/>
              </a:spcAft>
              <a:buFont typeface="+mj-lt"/>
              <a:buAutoNum type="arabicPeriod"/>
              <a:tabLst>
                <a:tab pos="477520" algn="l"/>
              </a:tabLst>
            </a:pPr>
            <a:r>
              <a:rPr lang="pt-PT" sz="2000" dirty="0">
                <a:effectLst/>
                <a:latin typeface="Aptos Body"/>
                <a:ea typeface="Arial MT"/>
                <a:cs typeface="Arial MT"/>
              </a:rPr>
              <a:t>A</a:t>
            </a:r>
            <a:r>
              <a:rPr lang="pt-PT" sz="2000" spc="-30" dirty="0">
                <a:effectLst/>
                <a:latin typeface="Aptos Body"/>
                <a:ea typeface="Arial MT"/>
                <a:cs typeface="Arial MT"/>
              </a:rPr>
              <a:t> </a:t>
            </a:r>
            <a:r>
              <a:rPr lang="pt-PT" sz="2000" dirty="0">
                <a:effectLst/>
                <a:latin typeface="Aptos Body"/>
                <a:ea typeface="Arial MT"/>
                <a:cs typeface="Arial MT"/>
              </a:rPr>
              <a:t>Disciplina</a:t>
            </a:r>
            <a:r>
              <a:rPr lang="pt-PT" sz="2000" spc="-15" dirty="0">
                <a:effectLst/>
                <a:latin typeface="Aptos Body"/>
                <a:ea typeface="Arial MT"/>
                <a:cs typeface="Arial MT"/>
              </a:rPr>
              <a:t> </a:t>
            </a:r>
            <a:r>
              <a:rPr lang="pt-PT" sz="2000" dirty="0">
                <a:effectLst/>
                <a:latin typeface="Aptos Body"/>
                <a:ea typeface="Arial MT"/>
                <a:cs typeface="Arial MT"/>
              </a:rPr>
              <a:t>desenvolver-se-á</a:t>
            </a:r>
            <a:r>
              <a:rPr lang="pt-PT" sz="2000" spc="-20" dirty="0">
                <a:effectLst/>
                <a:latin typeface="Aptos Body"/>
                <a:ea typeface="Arial MT"/>
                <a:cs typeface="Arial MT"/>
              </a:rPr>
              <a:t> </a:t>
            </a:r>
            <a:r>
              <a:rPr lang="pt-PT" sz="2000" dirty="0">
                <a:effectLst/>
                <a:latin typeface="Aptos Body"/>
                <a:ea typeface="Arial MT"/>
                <a:cs typeface="Arial MT"/>
              </a:rPr>
              <a:t>com</a:t>
            </a:r>
            <a:r>
              <a:rPr lang="pt-PT" sz="2000" spc="-20" dirty="0">
                <a:effectLst/>
                <a:latin typeface="Aptos Body"/>
                <a:ea typeface="Arial MT"/>
                <a:cs typeface="Arial MT"/>
              </a:rPr>
              <a:t> </a:t>
            </a:r>
            <a:r>
              <a:rPr lang="pt-PT" sz="2000" dirty="0">
                <a:effectLst/>
                <a:latin typeface="Aptos Body"/>
                <a:ea typeface="Arial MT"/>
                <a:cs typeface="Arial MT"/>
              </a:rPr>
              <a:t>aulas</a:t>
            </a:r>
            <a:r>
              <a:rPr lang="pt-PT" sz="2000" spc="-15" dirty="0">
                <a:effectLst/>
                <a:latin typeface="Aptos Body"/>
                <a:ea typeface="Arial MT"/>
                <a:cs typeface="Arial MT"/>
              </a:rPr>
              <a:t> </a:t>
            </a:r>
            <a:r>
              <a:rPr lang="pt-PT" sz="2000" dirty="0">
                <a:effectLst/>
                <a:latin typeface="Aptos Body"/>
                <a:ea typeface="Arial MT"/>
                <a:cs typeface="Arial MT"/>
              </a:rPr>
              <a:t>teórico-práticas</a:t>
            </a:r>
            <a:r>
              <a:rPr lang="pt-PT" sz="2000" spc="-30" dirty="0">
                <a:effectLst/>
                <a:latin typeface="Aptos Body"/>
                <a:ea typeface="Arial MT"/>
                <a:cs typeface="Arial MT"/>
              </a:rPr>
              <a:t> </a:t>
            </a:r>
            <a:r>
              <a:rPr lang="pt-PT" sz="2000" dirty="0">
                <a:effectLst/>
                <a:latin typeface="Aptos Body"/>
                <a:ea typeface="Arial MT"/>
                <a:cs typeface="Arial MT"/>
              </a:rPr>
              <a:t>e</a:t>
            </a:r>
            <a:r>
              <a:rPr lang="pt-PT" sz="2000" spc="-15" dirty="0">
                <a:effectLst/>
                <a:latin typeface="Aptos Body"/>
                <a:ea typeface="Arial MT"/>
                <a:cs typeface="Arial MT"/>
              </a:rPr>
              <a:t> </a:t>
            </a:r>
            <a:r>
              <a:rPr lang="pt-PT" sz="2000" dirty="0">
                <a:effectLst/>
                <a:latin typeface="Aptos Body"/>
                <a:ea typeface="Arial MT"/>
                <a:cs typeface="Arial MT"/>
              </a:rPr>
              <a:t>práticas</a:t>
            </a:r>
            <a:r>
              <a:rPr lang="pt-PT" sz="2000" spc="-30" dirty="0">
                <a:effectLst/>
                <a:latin typeface="Aptos Body"/>
                <a:ea typeface="Arial MT"/>
                <a:cs typeface="Arial MT"/>
              </a:rPr>
              <a:t> </a:t>
            </a:r>
            <a:r>
              <a:rPr lang="pt-PT" sz="2000" dirty="0">
                <a:effectLst/>
                <a:latin typeface="Aptos Body"/>
                <a:ea typeface="Arial MT"/>
                <a:cs typeface="Arial MT"/>
              </a:rPr>
              <a:t>(estudo</a:t>
            </a:r>
            <a:r>
              <a:rPr lang="pt-PT" sz="2000" spc="-15" dirty="0">
                <a:effectLst/>
                <a:latin typeface="Aptos Body"/>
                <a:ea typeface="Arial MT"/>
                <a:cs typeface="Arial MT"/>
              </a:rPr>
              <a:t> </a:t>
            </a:r>
            <a:r>
              <a:rPr lang="pt-PT" sz="2000" dirty="0">
                <a:effectLst/>
                <a:latin typeface="Aptos Body"/>
                <a:ea typeface="Arial MT"/>
                <a:cs typeface="Arial MT"/>
              </a:rPr>
              <a:t>de</a:t>
            </a:r>
            <a:r>
              <a:rPr lang="pt-PT" sz="2000" spc="-15" dirty="0">
                <a:effectLst/>
                <a:latin typeface="Aptos Body"/>
                <a:ea typeface="Arial MT"/>
                <a:cs typeface="Arial MT"/>
              </a:rPr>
              <a:t> </a:t>
            </a:r>
            <a:r>
              <a:rPr lang="pt-PT" sz="2000" dirty="0">
                <a:effectLst/>
                <a:latin typeface="Aptos Body"/>
                <a:ea typeface="Arial MT"/>
                <a:cs typeface="Arial MT"/>
              </a:rPr>
              <a:t>Casos);</a:t>
            </a:r>
          </a:p>
          <a:p>
            <a:pPr marL="457200" marR="132715" lvl="0" indent="-457200" algn="just">
              <a:lnSpc>
                <a:spcPct val="150000"/>
              </a:lnSpc>
              <a:spcBef>
                <a:spcPts val="300"/>
              </a:spcBef>
              <a:spcAft>
                <a:spcPts val="0"/>
              </a:spcAft>
              <a:buFont typeface="+mj-lt"/>
              <a:buAutoNum type="arabicPeriod"/>
              <a:tabLst>
                <a:tab pos="477520" algn="l"/>
              </a:tabLst>
            </a:pPr>
            <a:r>
              <a:rPr lang="pt-PT" sz="2000" dirty="0">
                <a:effectLst/>
                <a:latin typeface="Aptos Body"/>
                <a:ea typeface="Arial MT"/>
                <a:cs typeface="Arial MT"/>
              </a:rPr>
              <a:t>A informação e os conceitos de carácter teórico serão intercalados com actividades de carácter prático</a:t>
            </a:r>
            <a:r>
              <a:rPr lang="pt-PT" sz="2000" spc="-265" dirty="0">
                <a:effectLst/>
                <a:latin typeface="Aptos Body"/>
                <a:ea typeface="Arial MT"/>
                <a:cs typeface="Arial MT"/>
              </a:rPr>
              <a:t> </a:t>
            </a:r>
            <a:r>
              <a:rPr lang="pt-PT" sz="2000" dirty="0">
                <a:effectLst/>
                <a:latin typeface="Aptos Body"/>
                <a:ea typeface="Arial MT"/>
                <a:cs typeface="Arial MT"/>
              </a:rPr>
              <a:t>em</a:t>
            </a:r>
            <a:r>
              <a:rPr lang="pt-PT" sz="2000" spc="-20" dirty="0">
                <a:effectLst/>
                <a:latin typeface="Aptos Body"/>
                <a:ea typeface="Arial MT"/>
                <a:cs typeface="Arial MT"/>
              </a:rPr>
              <a:t> </a:t>
            </a:r>
            <a:r>
              <a:rPr lang="pt-PT" sz="2000" dirty="0">
                <a:effectLst/>
                <a:latin typeface="Aptos Body"/>
                <a:ea typeface="Arial MT"/>
                <a:cs typeface="Arial MT"/>
              </a:rPr>
              <a:t>regime tutorial</a:t>
            </a:r>
            <a:r>
              <a:rPr lang="pt-PT" sz="2000" spc="-5" dirty="0">
                <a:effectLst/>
                <a:latin typeface="Aptos Body"/>
                <a:ea typeface="Arial MT"/>
                <a:cs typeface="Arial MT"/>
              </a:rPr>
              <a:t> </a:t>
            </a:r>
            <a:r>
              <a:rPr lang="pt-PT" sz="2000" dirty="0">
                <a:effectLst/>
                <a:latin typeface="Aptos Body"/>
                <a:ea typeface="Arial MT"/>
                <a:cs typeface="Arial MT"/>
              </a:rPr>
              <a:t>(resolução</a:t>
            </a:r>
            <a:r>
              <a:rPr lang="pt-PT" sz="2000" spc="-5" dirty="0">
                <a:effectLst/>
                <a:latin typeface="Aptos Body"/>
                <a:ea typeface="Arial MT"/>
                <a:cs typeface="Arial MT"/>
              </a:rPr>
              <a:t> </a:t>
            </a:r>
            <a:r>
              <a:rPr lang="pt-PT" sz="2000" dirty="0">
                <a:effectLst/>
                <a:latin typeface="Aptos Body"/>
                <a:ea typeface="Arial MT"/>
                <a:cs typeface="Arial MT"/>
              </a:rPr>
              <a:t>de</a:t>
            </a:r>
            <a:r>
              <a:rPr lang="pt-PT" sz="2000" spc="-5" dirty="0">
                <a:effectLst/>
                <a:latin typeface="Aptos Body"/>
                <a:ea typeface="Arial MT"/>
                <a:cs typeface="Arial MT"/>
              </a:rPr>
              <a:t> </a:t>
            </a:r>
            <a:r>
              <a:rPr lang="pt-PT" sz="2000" dirty="0">
                <a:effectLst/>
                <a:latin typeface="Aptos Body"/>
                <a:ea typeface="Arial MT"/>
                <a:cs typeface="Arial MT"/>
              </a:rPr>
              <a:t>exercícios);</a:t>
            </a:r>
          </a:p>
          <a:p>
            <a:pPr marL="457200" marR="133985" lvl="0" indent="-457200" algn="just">
              <a:lnSpc>
                <a:spcPct val="150000"/>
              </a:lnSpc>
              <a:spcBef>
                <a:spcPts val="300"/>
              </a:spcBef>
              <a:spcAft>
                <a:spcPts val="0"/>
              </a:spcAft>
              <a:buFont typeface="+mj-lt"/>
              <a:buAutoNum type="arabicPeriod"/>
              <a:tabLst>
                <a:tab pos="477520" algn="l"/>
              </a:tabLst>
            </a:pPr>
            <a:r>
              <a:rPr lang="pt-PT" sz="2000" dirty="0">
                <a:effectLst/>
                <a:latin typeface="Aptos Body"/>
                <a:ea typeface="Arial MT"/>
                <a:cs typeface="Arial MT"/>
              </a:rPr>
              <a:t>Para</a:t>
            </a:r>
            <a:r>
              <a:rPr lang="pt-PT" sz="2000" spc="125" dirty="0">
                <a:effectLst/>
                <a:latin typeface="Aptos Body"/>
                <a:ea typeface="Arial MT"/>
                <a:cs typeface="Arial MT"/>
              </a:rPr>
              <a:t> </a:t>
            </a:r>
            <a:r>
              <a:rPr lang="pt-PT" sz="2000" dirty="0">
                <a:effectLst/>
                <a:latin typeface="Aptos Body"/>
                <a:ea typeface="Arial MT"/>
                <a:cs typeface="Arial MT"/>
              </a:rPr>
              <a:t>além</a:t>
            </a:r>
            <a:r>
              <a:rPr lang="pt-PT" sz="2000" spc="120" dirty="0">
                <a:effectLst/>
                <a:latin typeface="Aptos Body"/>
                <a:ea typeface="Arial MT"/>
                <a:cs typeface="Arial MT"/>
              </a:rPr>
              <a:t> </a:t>
            </a:r>
            <a:r>
              <a:rPr lang="pt-PT" sz="2000" dirty="0">
                <a:effectLst/>
                <a:latin typeface="Aptos Body"/>
                <a:ea typeface="Arial MT"/>
                <a:cs typeface="Arial MT"/>
              </a:rPr>
              <a:t>do</a:t>
            </a:r>
            <a:r>
              <a:rPr lang="pt-PT" sz="2000" spc="130" dirty="0">
                <a:effectLst/>
                <a:latin typeface="Aptos Body"/>
                <a:ea typeface="Arial MT"/>
                <a:cs typeface="Arial MT"/>
              </a:rPr>
              <a:t> </a:t>
            </a:r>
            <a:r>
              <a:rPr lang="pt-PT" sz="2000" dirty="0">
                <a:effectLst/>
                <a:latin typeface="Aptos Body"/>
                <a:ea typeface="Arial MT"/>
                <a:cs typeface="Arial MT"/>
              </a:rPr>
              <a:t>estudo</a:t>
            </a:r>
            <a:r>
              <a:rPr lang="pt-PT" sz="2000" spc="125" dirty="0">
                <a:effectLst/>
                <a:latin typeface="Aptos Body"/>
                <a:ea typeface="Arial MT"/>
                <a:cs typeface="Arial MT"/>
              </a:rPr>
              <a:t> </a:t>
            </a:r>
            <a:r>
              <a:rPr lang="pt-PT" sz="2000" dirty="0">
                <a:effectLst/>
                <a:latin typeface="Aptos Body"/>
                <a:ea typeface="Arial MT"/>
                <a:cs typeface="Arial MT"/>
              </a:rPr>
              <a:t>regular,</a:t>
            </a:r>
            <a:r>
              <a:rPr lang="pt-PT" sz="2000" spc="125" dirty="0">
                <a:effectLst/>
                <a:latin typeface="Aptos Body"/>
                <a:ea typeface="Arial MT"/>
                <a:cs typeface="Arial MT"/>
              </a:rPr>
              <a:t> </a:t>
            </a:r>
            <a:r>
              <a:rPr lang="pt-PT" sz="2000" dirty="0">
                <a:effectLst/>
                <a:latin typeface="Aptos Body"/>
                <a:ea typeface="Arial MT"/>
                <a:cs typeface="Arial MT"/>
              </a:rPr>
              <a:t>os</a:t>
            </a:r>
            <a:r>
              <a:rPr lang="pt-PT" sz="2000" spc="120" dirty="0">
                <a:effectLst/>
                <a:latin typeface="Aptos Body"/>
                <a:ea typeface="Arial MT"/>
                <a:cs typeface="Arial MT"/>
              </a:rPr>
              <a:t> </a:t>
            </a:r>
            <a:r>
              <a:rPr lang="pt-PT" sz="2000" dirty="0">
                <a:effectLst/>
                <a:latin typeface="Aptos Body"/>
                <a:ea typeface="Arial MT"/>
                <a:cs typeface="Arial MT"/>
              </a:rPr>
              <a:t>estudantes</a:t>
            </a:r>
            <a:r>
              <a:rPr lang="pt-PT" sz="2000" spc="125" dirty="0">
                <a:effectLst/>
                <a:latin typeface="Aptos Body"/>
                <a:ea typeface="Arial MT"/>
                <a:cs typeface="Arial MT"/>
              </a:rPr>
              <a:t> </a:t>
            </a:r>
            <a:r>
              <a:rPr lang="pt-PT" sz="2000" dirty="0">
                <a:effectLst/>
                <a:latin typeface="Aptos Body"/>
                <a:ea typeface="Arial MT"/>
                <a:cs typeface="Arial MT"/>
              </a:rPr>
              <a:t>deverão</a:t>
            </a:r>
            <a:r>
              <a:rPr lang="pt-PT" sz="2000" spc="125" dirty="0">
                <a:effectLst/>
                <a:latin typeface="Aptos Body"/>
                <a:ea typeface="Arial MT"/>
                <a:cs typeface="Arial MT"/>
              </a:rPr>
              <a:t> </a:t>
            </a:r>
            <a:r>
              <a:rPr lang="pt-PT" sz="2000" dirty="0">
                <a:effectLst/>
                <a:latin typeface="Aptos Body"/>
                <a:ea typeface="Arial MT"/>
                <a:cs typeface="Arial MT"/>
              </a:rPr>
              <a:t>realizar</a:t>
            </a:r>
            <a:r>
              <a:rPr lang="pt-PT" sz="2000" spc="130" dirty="0">
                <a:effectLst/>
                <a:latin typeface="Aptos Body"/>
                <a:ea typeface="Arial MT"/>
                <a:cs typeface="Arial MT"/>
              </a:rPr>
              <a:t> </a:t>
            </a:r>
            <a:r>
              <a:rPr lang="pt-PT" sz="2000" dirty="0">
                <a:effectLst/>
                <a:latin typeface="Aptos Body"/>
                <a:ea typeface="Arial MT"/>
                <a:cs typeface="Arial MT"/>
              </a:rPr>
              <a:t>trabalhos</a:t>
            </a:r>
            <a:r>
              <a:rPr lang="pt-PT" sz="2000" spc="120" dirty="0">
                <a:effectLst/>
                <a:latin typeface="Aptos Body"/>
                <a:ea typeface="Arial MT"/>
                <a:cs typeface="Arial MT"/>
              </a:rPr>
              <a:t> </a:t>
            </a:r>
            <a:r>
              <a:rPr lang="pt-PT" sz="2000" dirty="0">
                <a:effectLst/>
                <a:latin typeface="Aptos Body"/>
                <a:ea typeface="Arial MT"/>
                <a:cs typeface="Arial MT"/>
              </a:rPr>
              <a:t>de</a:t>
            </a:r>
            <a:r>
              <a:rPr lang="pt-PT" sz="2000" spc="130" dirty="0">
                <a:effectLst/>
                <a:latin typeface="Aptos Body"/>
                <a:ea typeface="Arial MT"/>
                <a:cs typeface="Arial MT"/>
              </a:rPr>
              <a:t> </a:t>
            </a:r>
            <a:r>
              <a:rPr lang="pt-PT" sz="2000" dirty="0">
                <a:effectLst/>
                <a:latin typeface="Aptos Body"/>
                <a:ea typeface="Arial MT"/>
                <a:cs typeface="Arial MT"/>
              </a:rPr>
              <a:t>Casa</a:t>
            </a:r>
            <a:r>
              <a:rPr lang="pt-PT" sz="2000" spc="135" dirty="0">
                <a:effectLst/>
                <a:latin typeface="Aptos Body"/>
                <a:ea typeface="Arial MT"/>
                <a:cs typeface="Arial MT"/>
              </a:rPr>
              <a:t> </a:t>
            </a:r>
            <a:r>
              <a:rPr lang="pt-PT" sz="2000" dirty="0">
                <a:effectLst/>
                <a:latin typeface="Aptos Body"/>
                <a:ea typeface="Arial MT"/>
                <a:cs typeface="Arial MT"/>
              </a:rPr>
              <a:t>(TPC)</a:t>
            </a:r>
            <a:r>
              <a:rPr lang="pt-PT" sz="2000" spc="120" dirty="0">
                <a:effectLst/>
                <a:latin typeface="Aptos Body"/>
                <a:ea typeface="Arial MT"/>
                <a:cs typeface="Arial MT"/>
              </a:rPr>
              <a:t> </a:t>
            </a:r>
            <a:r>
              <a:rPr lang="pt-PT" sz="2000" dirty="0">
                <a:effectLst/>
                <a:latin typeface="Aptos Body"/>
                <a:ea typeface="Arial MT"/>
                <a:cs typeface="Arial MT"/>
              </a:rPr>
              <a:t>e</a:t>
            </a:r>
            <a:r>
              <a:rPr lang="pt-PT" sz="2000" spc="130" dirty="0">
                <a:effectLst/>
                <a:latin typeface="Aptos Body"/>
                <a:ea typeface="Arial MT"/>
                <a:cs typeface="Arial MT"/>
              </a:rPr>
              <a:t> </a:t>
            </a:r>
            <a:r>
              <a:rPr lang="pt-PT" sz="2000" dirty="0">
                <a:effectLst/>
                <a:latin typeface="Aptos Body"/>
                <a:ea typeface="Arial MT"/>
                <a:cs typeface="Arial MT"/>
              </a:rPr>
              <a:t>Trabalhos</a:t>
            </a:r>
            <a:r>
              <a:rPr lang="pt-PT" sz="2000" spc="-265" dirty="0">
                <a:effectLst/>
                <a:latin typeface="Aptos Body"/>
                <a:ea typeface="Arial MT"/>
                <a:cs typeface="Arial MT"/>
              </a:rPr>
              <a:t> </a:t>
            </a:r>
            <a:r>
              <a:rPr lang="pt-PT" sz="2000" dirty="0">
                <a:effectLst/>
                <a:latin typeface="Aptos Body"/>
                <a:ea typeface="Arial MT"/>
                <a:cs typeface="Arial MT"/>
              </a:rPr>
              <a:t>Escritos</a:t>
            </a:r>
            <a:r>
              <a:rPr lang="pt-PT" sz="2000" spc="-5" dirty="0">
                <a:effectLst/>
                <a:latin typeface="Aptos Body"/>
                <a:ea typeface="Arial MT"/>
                <a:cs typeface="Arial MT"/>
              </a:rPr>
              <a:t> </a:t>
            </a:r>
            <a:r>
              <a:rPr lang="pt-PT" sz="2000" dirty="0">
                <a:effectLst/>
                <a:latin typeface="Aptos Body"/>
                <a:ea typeface="Arial MT"/>
                <a:cs typeface="Arial MT"/>
              </a:rPr>
              <a:t>(TE)</a:t>
            </a:r>
            <a:r>
              <a:rPr lang="pt-PT" sz="2000" spc="-5" dirty="0">
                <a:effectLst/>
                <a:latin typeface="Aptos Body"/>
                <a:ea typeface="Arial MT"/>
                <a:cs typeface="Arial MT"/>
              </a:rPr>
              <a:t> </a:t>
            </a:r>
            <a:r>
              <a:rPr lang="pt-PT" sz="2000" dirty="0">
                <a:effectLst/>
                <a:latin typeface="Aptos Body"/>
                <a:ea typeface="Arial MT"/>
                <a:cs typeface="Arial MT"/>
              </a:rPr>
              <a:t>resultantes de</a:t>
            </a:r>
            <a:r>
              <a:rPr lang="pt-PT" sz="2000" spc="-10" dirty="0">
                <a:effectLst/>
                <a:latin typeface="Aptos Body"/>
                <a:ea typeface="Arial MT"/>
                <a:cs typeface="Arial MT"/>
              </a:rPr>
              <a:t> </a:t>
            </a:r>
            <a:r>
              <a:rPr lang="pt-PT" sz="2000" dirty="0">
                <a:effectLst/>
                <a:latin typeface="Aptos Body"/>
                <a:ea typeface="Arial MT"/>
                <a:cs typeface="Arial MT"/>
              </a:rPr>
              <a:t>pesquisa bibliográfica;</a:t>
            </a:r>
          </a:p>
          <a:p>
            <a:pPr marL="457200" marR="135890" lvl="0" indent="-457200" algn="just">
              <a:lnSpc>
                <a:spcPct val="150000"/>
              </a:lnSpc>
              <a:spcBef>
                <a:spcPts val="300"/>
              </a:spcBef>
              <a:spcAft>
                <a:spcPts val="0"/>
              </a:spcAft>
              <a:buFont typeface="+mj-lt"/>
              <a:buAutoNum type="arabicPeriod"/>
              <a:tabLst>
                <a:tab pos="477520" algn="l"/>
              </a:tabLst>
            </a:pPr>
            <a:r>
              <a:rPr lang="pt-PT" sz="2000" dirty="0">
                <a:effectLst/>
                <a:latin typeface="Aptos Body"/>
                <a:ea typeface="Arial MT"/>
                <a:cs typeface="Arial MT"/>
              </a:rPr>
              <a:t>É</a:t>
            </a:r>
            <a:r>
              <a:rPr lang="pt-PT" sz="2000" spc="115" dirty="0">
                <a:effectLst/>
                <a:latin typeface="Aptos Body"/>
                <a:ea typeface="Arial MT"/>
                <a:cs typeface="Arial MT"/>
              </a:rPr>
              <a:t> </a:t>
            </a:r>
            <a:r>
              <a:rPr lang="pt-PT" sz="2000" dirty="0">
                <a:effectLst/>
                <a:latin typeface="Aptos Body"/>
                <a:ea typeface="Arial MT"/>
                <a:cs typeface="Arial MT"/>
              </a:rPr>
              <a:t>indispensável</a:t>
            </a:r>
            <a:r>
              <a:rPr lang="pt-PT" sz="2000" spc="120" dirty="0">
                <a:effectLst/>
                <a:latin typeface="Aptos Body"/>
                <a:ea typeface="Arial MT"/>
                <a:cs typeface="Arial MT"/>
              </a:rPr>
              <a:t> </a:t>
            </a:r>
            <a:r>
              <a:rPr lang="pt-PT" sz="2000" dirty="0">
                <a:effectLst/>
                <a:latin typeface="Aptos Body"/>
                <a:ea typeface="Arial MT"/>
                <a:cs typeface="Arial MT"/>
              </a:rPr>
              <a:t>o</a:t>
            </a:r>
            <a:r>
              <a:rPr lang="pt-PT" sz="2000" spc="115" dirty="0">
                <a:effectLst/>
                <a:latin typeface="Aptos Body"/>
                <a:ea typeface="Arial MT"/>
                <a:cs typeface="Arial MT"/>
              </a:rPr>
              <a:t> </a:t>
            </a:r>
            <a:r>
              <a:rPr lang="pt-PT" sz="2000" dirty="0">
                <a:effectLst/>
                <a:latin typeface="Aptos Body"/>
                <a:ea typeface="Arial MT"/>
                <a:cs typeface="Arial MT"/>
              </a:rPr>
              <a:t>trabalho</a:t>
            </a:r>
            <a:r>
              <a:rPr lang="pt-PT" sz="2000" spc="125" dirty="0">
                <a:effectLst/>
                <a:latin typeface="Aptos Body"/>
                <a:ea typeface="Arial MT"/>
                <a:cs typeface="Arial MT"/>
              </a:rPr>
              <a:t> </a:t>
            </a:r>
            <a:r>
              <a:rPr lang="pt-PT" sz="2000" dirty="0">
                <a:effectLst/>
                <a:latin typeface="Aptos Body"/>
                <a:ea typeface="Arial MT"/>
                <a:cs typeface="Arial MT"/>
              </a:rPr>
              <a:t>individual</a:t>
            </a:r>
            <a:r>
              <a:rPr lang="pt-PT" sz="2000" spc="120" dirty="0">
                <a:effectLst/>
                <a:latin typeface="Aptos Body"/>
                <a:ea typeface="Arial MT"/>
                <a:cs typeface="Arial MT"/>
              </a:rPr>
              <a:t> </a:t>
            </a:r>
            <a:r>
              <a:rPr lang="pt-PT" sz="2000" dirty="0">
                <a:effectLst/>
                <a:latin typeface="Aptos Body"/>
                <a:ea typeface="Arial MT"/>
                <a:cs typeface="Arial MT"/>
              </a:rPr>
              <a:t>dos</a:t>
            </a:r>
            <a:r>
              <a:rPr lang="pt-PT" sz="2000" spc="125" dirty="0">
                <a:effectLst/>
                <a:latin typeface="Aptos Body"/>
                <a:ea typeface="Arial MT"/>
                <a:cs typeface="Arial MT"/>
              </a:rPr>
              <a:t> </a:t>
            </a:r>
            <a:r>
              <a:rPr lang="pt-PT" sz="2000" dirty="0">
                <a:effectLst/>
                <a:latin typeface="Aptos Body"/>
                <a:ea typeface="Arial MT"/>
                <a:cs typeface="Arial MT"/>
              </a:rPr>
              <a:t>estudantes,</a:t>
            </a:r>
            <a:r>
              <a:rPr lang="pt-PT" sz="2000" spc="125" dirty="0">
                <a:effectLst/>
                <a:latin typeface="Aptos Body"/>
                <a:ea typeface="Arial MT"/>
                <a:cs typeface="Arial MT"/>
              </a:rPr>
              <a:t> </a:t>
            </a:r>
            <a:r>
              <a:rPr lang="pt-PT" sz="2000" dirty="0">
                <a:effectLst/>
                <a:latin typeface="Aptos Body"/>
                <a:ea typeface="Arial MT"/>
                <a:cs typeface="Arial MT"/>
              </a:rPr>
              <a:t>com</a:t>
            </a:r>
            <a:r>
              <a:rPr lang="pt-PT" sz="2000" spc="120" dirty="0">
                <a:effectLst/>
                <a:latin typeface="Aptos Body"/>
                <a:ea typeface="Arial MT"/>
                <a:cs typeface="Arial MT"/>
              </a:rPr>
              <a:t> </a:t>
            </a:r>
            <a:r>
              <a:rPr lang="pt-PT" sz="2000" dirty="0">
                <a:effectLst/>
                <a:latin typeface="Aptos Body"/>
                <a:ea typeface="Arial MT"/>
                <a:cs typeface="Arial MT"/>
              </a:rPr>
              <a:t>resolução</a:t>
            </a:r>
            <a:r>
              <a:rPr lang="pt-PT" sz="2000" spc="125" dirty="0">
                <a:effectLst/>
                <a:latin typeface="Aptos Body"/>
                <a:ea typeface="Arial MT"/>
                <a:cs typeface="Arial MT"/>
              </a:rPr>
              <a:t> </a:t>
            </a:r>
            <a:r>
              <a:rPr lang="pt-PT" sz="2000" dirty="0">
                <a:effectLst/>
                <a:latin typeface="Aptos Body"/>
                <a:ea typeface="Arial MT"/>
                <a:cs typeface="Arial MT"/>
              </a:rPr>
              <a:t>dos</a:t>
            </a:r>
            <a:r>
              <a:rPr lang="pt-PT" sz="2000" spc="125" dirty="0">
                <a:effectLst/>
                <a:latin typeface="Aptos Body"/>
                <a:ea typeface="Arial MT"/>
                <a:cs typeface="Arial MT"/>
              </a:rPr>
              <a:t> </a:t>
            </a:r>
            <a:r>
              <a:rPr lang="pt-PT" sz="2000" dirty="0">
                <a:effectLst/>
                <a:latin typeface="Aptos Body"/>
                <a:ea typeface="Arial MT"/>
                <a:cs typeface="Arial MT"/>
              </a:rPr>
              <a:t>exercícios</a:t>
            </a:r>
            <a:r>
              <a:rPr lang="pt-PT" sz="2000" spc="120" dirty="0">
                <a:effectLst/>
                <a:latin typeface="Aptos Body"/>
                <a:ea typeface="Arial MT"/>
                <a:cs typeface="Arial MT"/>
              </a:rPr>
              <a:t> </a:t>
            </a:r>
            <a:r>
              <a:rPr lang="pt-PT" sz="2000" dirty="0">
                <a:effectLst/>
                <a:latin typeface="Aptos Body"/>
                <a:ea typeface="Arial MT"/>
                <a:cs typeface="Arial MT"/>
              </a:rPr>
              <a:t>dados</a:t>
            </a:r>
            <a:r>
              <a:rPr lang="pt-PT" sz="2000" spc="125" dirty="0">
                <a:effectLst/>
                <a:latin typeface="Aptos Body"/>
                <a:ea typeface="Arial MT"/>
                <a:cs typeface="Arial MT"/>
              </a:rPr>
              <a:t> </a:t>
            </a:r>
            <a:r>
              <a:rPr lang="pt-PT" sz="2000" dirty="0">
                <a:effectLst/>
                <a:latin typeface="Aptos Body"/>
                <a:ea typeface="Arial MT"/>
                <a:cs typeface="Arial MT"/>
              </a:rPr>
              <a:t>e</a:t>
            </a:r>
            <a:r>
              <a:rPr lang="pt-PT" sz="2000" spc="115" dirty="0">
                <a:effectLst/>
                <a:latin typeface="Aptos Body"/>
                <a:ea typeface="Arial MT"/>
                <a:cs typeface="Arial MT"/>
              </a:rPr>
              <a:t> </a:t>
            </a:r>
            <a:r>
              <a:rPr lang="pt-PT" sz="2000" dirty="0">
                <a:effectLst/>
                <a:latin typeface="Aptos Body"/>
                <a:ea typeface="Arial MT"/>
                <a:cs typeface="Arial MT"/>
              </a:rPr>
              <a:t>com</a:t>
            </a:r>
            <a:r>
              <a:rPr lang="pt-PT" sz="2000" spc="120" dirty="0">
                <a:effectLst/>
                <a:latin typeface="Aptos Body"/>
                <a:ea typeface="Arial MT"/>
                <a:cs typeface="Arial MT"/>
              </a:rPr>
              <a:t> </a:t>
            </a:r>
            <a:r>
              <a:rPr lang="pt-PT" sz="2000" dirty="0">
                <a:effectLst/>
                <a:latin typeface="Aptos Body"/>
                <a:ea typeface="Arial MT"/>
                <a:cs typeface="Arial MT"/>
              </a:rPr>
              <a:t>à</a:t>
            </a:r>
            <a:r>
              <a:rPr lang="pt-PT" sz="2000" spc="-260" dirty="0">
                <a:effectLst/>
                <a:latin typeface="Aptos Body"/>
                <a:ea typeface="Arial MT"/>
                <a:cs typeface="Arial MT"/>
              </a:rPr>
              <a:t> </a:t>
            </a:r>
            <a:r>
              <a:rPr lang="pt-PT" sz="2000" dirty="0">
                <a:effectLst/>
                <a:latin typeface="Aptos Body"/>
                <a:ea typeface="Arial MT"/>
                <a:cs typeface="Arial MT"/>
              </a:rPr>
              <a:t>bibliografia</a:t>
            </a:r>
            <a:r>
              <a:rPr lang="pt-PT" sz="2000" spc="-5" dirty="0">
                <a:effectLst/>
                <a:latin typeface="Aptos Body"/>
                <a:ea typeface="Arial MT"/>
                <a:cs typeface="Arial MT"/>
              </a:rPr>
              <a:t> </a:t>
            </a:r>
            <a:r>
              <a:rPr lang="pt-PT" sz="2000" dirty="0">
                <a:effectLst/>
                <a:latin typeface="Aptos Body"/>
                <a:ea typeface="Arial MT"/>
                <a:cs typeface="Arial MT"/>
              </a:rPr>
              <a:t>recomendada e</a:t>
            </a:r>
            <a:r>
              <a:rPr lang="pt-PT" sz="2000" spc="-5" dirty="0">
                <a:effectLst/>
                <a:latin typeface="Aptos Body"/>
                <a:ea typeface="Arial MT"/>
                <a:cs typeface="Arial MT"/>
              </a:rPr>
              <a:t> </a:t>
            </a:r>
            <a:r>
              <a:rPr lang="pt-PT" sz="2000" dirty="0">
                <a:effectLst/>
                <a:latin typeface="Aptos Body"/>
                <a:ea typeface="Arial MT"/>
                <a:cs typeface="Arial MT"/>
              </a:rPr>
              <a:t>às fichas da</a:t>
            </a:r>
            <a:r>
              <a:rPr lang="pt-PT" sz="2000" spc="-5" dirty="0">
                <a:effectLst/>
                <a:latin typeface="Aptos Body"/>
                <a:ea typeface="Arial MT"/>
                <a:cs typeface="Arial MT"/>
              </a:rPr>
              <a:t> </a:t>
            </a:r>
            <a:r>
              <a:rPr lang="pt-PT" sz="2000" dirty="0">
                <a:effectLst/>
                <a:latin typeface="Aptos Body"/>
                <a:ea typeface="Arial MT"/>
                <a:cs typeface="Arial MT"/>
              </a:rPr>
              <a:t>Disciplina.</a:t>
            </a:r>
          </a:p>
          <a:p>
            <a:endParaRPr lang="pt-PT" dirty="0"/>
          </a:p>
        </p:txBody>
      </p:sp>
    </p:spTree>
    <p:extLst>
      <p:ext uri="{BB962C8B-B14F-4D97-AF65-F5344CB8AC3E}">
        <p14:creationId xmlns:p14="http://schemas.microsoft.com/office/powerpoint/2010/main" val="2400419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2762-0FB4-3886-2D08-0CCBE9BE32DA}"/>
              </a:ext>
            </a:extLst>
          </p:cNvPr>
          <p:cNvSpPr>
            <a:spLocks noGrp="1"/>
          </p:cNvSpPr>
          <p:nvPr>
            <p:ph type="title"/>
          </p:nvPr>
        </p:nvSpPr>
        <p:spPr/>
        <p:txBody>
          <a:bodyPr>
            <a:normAutofit/>
          </a:bodyPr>
          <a:lstStyle/>
          <a:p>
            <a:r>
              <a:rPr lang="pt-PT" sz="3000" b="1" dirty="0">
                <a:solidFill>
                  <a:schemeClr val="accent1"/>
                </a:solidFill>
                <a:effectLst/>
                <a:ea typeface="Arial MT"/>
                <a:cs typeface="Arial MT"/>
              </a:rPr>
              <a:t>AVALIAÇÃO</a:t>
            </a:r>
            <a:r>
              <a:rPr lang="pt-PT" sz="3000" b="1" spc="-20" dirty="0">
                <a:solidFill>
                  <a:schemeClr val="accent1"/>
                </a:solidFill>
                <a:effectLst/>
                <a:ea typeface="Arial MT"/>
                <a:cs typeface="Arial MT"/>
              </a:rPr>
              <a:t> </a:t>
            </a:r>
            <a:r>
              <a:rPr lang="pt-PT" sz="3000" b="1" dirty="0">
                <a:solidFill>
                  <a:schemeClr val="accent1"/>
                </a:solidFill>
                <a:effectLst/>
                <a:ea typeface="Arial MT"/>
                <a:cs typeface="Arial MT"/>
              </a:rPr>
              <a:t>E</a:t>
            </a:r>
            <a:r>
              <a:rPr lang="pt-PT" sz="3000" b="1" spc="-25" dirty="0">
                <a:solidFill>
                  <a:schemeClr val="accent1"/>
                </a:solidFill>
                <a:effectLst/>
                <a:ea typeface="Arial MT"/>
                <a:cs typeface="Arial MT"/>
              </a:rPr>
              <a:t> </a:t>
            </a:r>
            <a:r>
              <a:rPr lang="pt-PT" sz="3000" b="1" dirty="0">
                <a:solidFill>
                  <a:schemeClr val="accent1"/>
                </a:solidFill>
                <a:effectLst/>
                <a:ea typeface="Arial MT"/>
                <a:cs typeface="Arial MT"/>
              </a:rPr>
              <a:t>APROVAÇÃO</a:t>
            </a:r>
            <a:endParaRPr lang="pt-PT" sz="3000" b="1" dirty="0">
              <a:solidFill>
                <a:schemeClr val="accent1"/>
              </a:solidFill>
            </a:endParaRPr>
          </a:p>
        </p:txBody>
      </p:sp>
      <p:pic>
        <p:nvPicPr>
          <p:cNvPr id="5" name="Content Placeholder 4">
            <a:extLst>
              <a:ext uri="{FF2B5EF4-FFF2-40B4-BE49-F238E27FC236}">
                <a16:creationId xmlns:a16="http://schemas.microsoft.com/office/drawing/2014/main" id="{62B60337-F87E-955B-79D0-E1ED83C49609}"/>
              </a:ext>
            </a:extLst>
          </p:cNvPr>
          <p:cNvPicPr>
            <a:picLocks noGrp="1" noChangeAspect="1"/>
          </p:cNvPicPr>
          <p:nvPr>
            <p:ph idx="1"/>
          </p:nvPr>
        </p:nvPicPr>
        <p:blipFill>
          <a:blip r:embed="rId2"/>
          <a:stretch>
            <a:fillRect/>
          </a:stretch>
        </p:blipFill>
        <p:spPr>
          <a:xfrm>
            <a:off x="890905" y="2067899"/>
            <a:ext cx="10263840" cy="3458296"/>
          </a:xfrm>
        </p:spPr>
      </p:pic>
      <p:sp>
        <p:nvSpPr>
          <p:cNvPr id="7" name="Rectangle 2">
            <a:extLst>
              <a:ext uri="{FF2B5EF4-FFF2-40B4-BE49-F238E27FC236}">
                <a16:creationId xmlns:a16="http://schemas.microsoft.com/office/drawing/2014/main" id="{4A514F00-53D9-D2AE-6085-82167BBDA0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AutoShape 5">
            <a:extLst>
              <a:ext uri="{FF2B5EF4-FFF2-40B4-BE49-F238E27FC236}">
                <a16:creationId xmlns:a16="http://schemas.microsoft.com/office/drawing/2014/main" id="{120B062A-53DD-C83A-40F3-436BFF164087}"/>
              </a:ext>
            </a:extLst>
          </p:cNvPr>
          <p:cNvSpPr>
            <a:spLocks/>
          </p:cNvSpPr>
          <p:nvPr/>
        </p:nvSpPr>
        <p:spPr bwMode="auto">
          <a:xfrm>
            <a:off x="738505" y="9142095"/>
            <a:ext cx="1270" cy="321310"/>
          </a:xfrm>
          <a:custGeom>
            <a:avLst/>
            <a:gdLst>
              <a:gd name="T0" fmla="+- 0 14397 14397"/>
              <a:gd name="T1" fmla="*/ 14397 h 506"/>
              <a:gd name="T2" fmla="+- 0 14650 14397"/>
              <a:gd name="T3" fmla="*/ 14650 h 506"/>
              <a:gd name="T4" fmla="+- 0 14650 14397"/>
              <a:gd name="T5" fmla="*/ 14650 h 506"/>
              <a:gd name="T6" fmla="+- 0 14903 14397"/>
              <a:gd name="T7" fmla="*/ 14903 h 506"/>
            </a:gdLst>
            <a:ahLst/>
            <a:cxnLst>
              <a:cxn ang="0">
                <a:pos x="0" y="T1"/>
              </a:cxn>
              <a:cxn ang="0">
                <a:pos x="0" y="T3"/>
              </a:cxn>
              <a:cxn ang="0">
                <a:pos x="0" y="T5"/>
              </a:cxn>
              <a:cxn ang="0">
                <a:pos x="0" y="T7"/>
              </a:cxn>
            </a:cxnLst>
            <a:rect l="0" t="0" r="r" b="b"/>
            <a:pathLst>
              <a:path h="506">
                <a:moveTo>
                  <a:pt x="0" y="0"/>
                </a:moveTo>
                <a:lnTo>
                  <a:pt x="0" y="253"/>
                </a:lnTo>
                <a:moveTo>
                  <a:pt x="0" y="253"/>
                </a:moveTo>
                <a:lnTo>
                  <a:pt x="0" y="506"/>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PT"/>
          </a:p>
        </p:txBody>
      </p:sp>
      <p:sp>
        <p:nvSpPr>
          <p:cNvPr id="10" name="Rectangle 5">
            <a:extLst>
              <a:ext uri="{FF2B5EF4-FFF2-40B4-BE49-F238E27FC236}">
                <a16:creationId xmlns:a16="http://schemas.microsoft.com/office/drawing/2014/main" id="{5AC37BD3-E114-F1EF-5F7B-47240628DE7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11" name="AutoShape 5">
            <a:extLst>
              <a:ext uri="{FF2B5EF4-FFF2-40B4-BE49-F238E27FC236}">
                <a16:creationId xmlns:a16="http://schemas.microsoft.com/office/drawing/2014/main" id="{668A8127-5A5E-CB82-33D2-C78BA1B8CBEB}"/>
              </a:ext>
            </a:extLst>
          </p:cNvPr>
          <p:cNvSpPr>
            <a:spLocks/>
          </p:cNvSpPr>
          <p:nvPr/>
        </p:nvSpPr>
        <p:spPr bwMode="auto">
          <a:xfrm>
            <a:off x="890905" y="9294495"/>
            <a:ext cx="1270" cy="321310"/>
          </a:xfrm>
          <a:custGeom>
            <a:avLst/>
            <a:gdLst>
              <a:gd name="T0" fmla="+- 0 14397 14397"/>
              <a:gd name="T1" fmla="*/ 14397 h 506"/>
              <a:gd name="T2" fmla="+- 0 14650 14397"/>
              <a:gd name="T3" fmla="*/ 14650 h 506"/>
              <a:gd name="T4" fmla="+- 0 14650 14397"/>
              <a:gd name="T5" fmla="*/ 14650 h 506"/>
              <a:gd name="T6" fmla="+- 0 14903 14397"/>
              <a:gd name="T7" fmla="*/ 14903 h 506"/>
            </a:gdLst>
            <a:ahLst/>
            <a:cxnLst>
              <a:cxn ang="0">
                <a:pos x="0" y="T1"/>
              </a:cxn>
              <a:cxn ang="0">
                <a:pos x="0" y="T3"/>
              </a:cxn>
              <a:cxn ang="0">
                <a:pos x="0" y="T5"/>
              </a:cxn>
              <a:cxn ang="0">
                <a:pos x="0" y="T7"/>
              </a:cxn>
            </a:cxnLst>
            <a:rect l="0" t="0" r="r" b="b"/>
            <a:pathLst>
              <a:path h="506">
                <a:moveTo>
                  <a:pt x="0" y="0"/>
                </a:moveTo>
                <a:lnTo>
                  <a:pt x="0" y="253"/>
                </a:lnTo>
                <a:moveTo>
                  <a:pt x="0" y="253"/>
                </a:moveTo>
                <a:lnTo>
                  <a:pt x="0" y="506"/>
                </a:lnTo>
              </a:path>
            </a:pathLst>
          </a:custGeom>
          <a:noFill/>
          <a:ln w="127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pt-PT"/>
          </a:p>
        </p:txBody>
      </p:sp>
      <p:sp>
        <p:nvSpPr>
          <p:cNvPr id="12" name="Rectangle 6">
            <a:extLst>
              <a:ext uri="{FF2B5EF4-FFF2-40B4-BE49-F238E27FC236}">
                <a16:creationId xmlns:a16="http://schemas.microsoft.com/office/drawing/2014/main" id="{E4E5648A-0402-6D3C-35C6-28635918716B}"/>
              </a:ext>
            </a:extLst>
          </p:cNvPr>
          <p:cNvSpPr>
            <a:spLocks noChangeArrowheads="1"/>
          </p:cNvSpPr>
          <p:nvPr/>
        </p:nvSpPr>
        <p:spPr bwMode="auto">
          <a:xfrm>
            <a:off x="838200" y="986811"/>
            <a:ext cx="101969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2000" b="0" i="0" u="none" strike="noStrike" cap="none" normalizeH="0" baseline="0" dirty="0">
              <a:ln>
                <a:noFill/>
              </a:ln>
              <a:solidFill>
                <a:schemeClr val="tx1"/>
              </a:solidFill>
              <a:effectLst/>
              <a:latin typeface="+mj-lt"/>
              <a:ea typeface="Arial MT"/>
              <a:cs typeface="Arial 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000" b="0" i="0" u="none" strike="noStrike" cap="none" normalizeH="0" baseline="0" dirty="0">
                <a:ln>
                  <a:noFill/>
                </a:ln>
                <a:solidFill>
                  <a:schemeClr val="tx1"/>
                </a:solidFill>
                <a:effectLst/>
                <a:latin typeface="+mj-lt"/>
                <a:ea typeface="Arial MT"/>
                <a:cs typeface="Arial MT"/>
              </a:rPr>
              <a:t>Para obter Aprovação na Disciplina, o estudante deverá alcançar um </a:t>
            </a:r>
            <a:r>
              <a:rPr kumimoji="0" lang="pt-PT" altLang="pt-PT" sz="2000" b="1" i="0" u="none" strike="noStrike" cap="none" normalizeH="0" baseline="0" dirty="0">
                <a:ln>
                  <a:noFill/>
                </a:ln>
                <a:solidFill>
                  <a:srgbClr val="FF0000"/>
                </a:solidFill>
                <a:effectLst/>
                <a:latin typeface="+mj-lt"/>
                <a:ea typeface="Arial MT"/>
                <a:cs typeface="Arial" panose="020B0604020202020204" pitchFamily="34" charset="0"/>
              </a:rPr>
              <a:t>mínimo de 700 pontos</a:t>
            </a:r>
            <a:r>
              <a:rPr kumimoji="0" lang="pt-PT" altLang="pt-PT" sz="2000" b="0" i="0" u="none" strike="noStrike" cap="none" normalizeH="0" baseline="0" dirty="0">
                <a:ln>
                  <a:noFill/>
                </a:ln>
                <a:solidFill>
                  <a:schemeClr val="tx1"/>
                </a:solidFill>
                <a:effectLst/>
                <a:latin typeface="+mj-lt"/>
                <a:ea typeface="Arial MT"/>
                <a:cs typeface="Arial MT"/>
              </a:rPr>
              <a:t>, dos </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2000" b="0" i="0" u="none" strike="noStrike" cap="none" normalizeH="0" baseline="0" dirty="0">
                <a:ln>
                  <a:noFill/>
                </a:ln>
                <a:solidFill>
                  <a:schemeClr val="tx1"/>
                </a:solidFill>
                <a:effectLst/>
                <a:latin typeface="+mj-lt"/>
                <a:ea typeface="Arial MT"/>
                <a:cs typeface="Arial MT"/>
              </a:rPr>
              <a:t>quais um mínimo de 250 pontos deverá ser obtido no Exame Final</a:t>
            </a:r>
            <a:r>
              <a:rPr kumimoji="0" lang="pt-PT" altLang="pt-PT" sz="1000" b="0" i="0" u="none" strike="noStrike" cap="none" normalizeH="0" baseline="0" dirty="0">
                <a:ln>
                  <a:noFill/>
                </a:ln>
                <a:solidFill>
                  <a:schemeClr val="tx1"/>
                </a:solidFill>
                <a:effectLst/>
                <a:latin typeface="Arial" panose="020B0604020202020204" pitchFamily="34" charset="0"/>
                <a:ea typeface="Arial MT"/>
                <a:cs typeface="Arial MT"/>
              </a:rPr>
              <a:t>.</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2366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C34D-5B99-9D2A-A978-B6F6163CD977}"/>
              </a:ext>
            </a:extLst>
          </p:cNvPr>
          <p:cNvSpPr>
            <a:spLocks noGrp="1"/>
          </p:cNvSpPr>
          <p:nvPr>
            <p:ph type="title"/>
          </p:nvPr>
        </p:nvSpPr>
        <p:spPr/>
        <p:txBody>
          <a:bodyPr/>
          <a:lstStyle/>
          <a:p>
            <a:pPr marL="0" indent="0">
              <a:buNone/>
              <a:defRPr/>
            </a:pPr>
            <a:r>
              <a:rPr lang="pt-PT" sz="4400" b="1" u="sng" dirty="0" err="1">
                <a:solidFill>
                  <a:schemeClr val="accent1"/>
                </a:solidFill>
              </a:rPr>
              <a:t>Sub-Tema</a:t>
            </a:r>
            <a:r>
              <a:rPr lang="pt-PT" sz="4400" b="1" u="sng" dirty="0">
                <a:solidFill>
                  <a:schemeClr val="accent1"/>
                </a:solidFill>
              </a:rPr>
              <a:t>: Gestão de Empresas</a:t>
            </a:r>
          </a:p>
        </p:txBody>
      </p:sp>
      <p:sp>
        <p:nvSpPr>
          <p:cNvPr id="3" name="Content Placeholder 2">
            <a:extLst>
              <a:ext uri="{FF2B5EF4-FFF2-40B4-BE49-F238E27FC236}">
                <a16:creationId xmlns:a16="http://schemas.microsoft.com/office/drawing/2014/main" id="{A8FB74ED-9447-1875-C415-E39C82148594}"/>
              </a:ext>
            </a:extLst>
          </p:cNvPr>
          <p:cNvSpPr>
            <a:spLocks noGrp="1"/>
          </p:cNvSpPr>
          <p:nvPr>
            <p:ph idx="1"/>
          </p:nvPr>
        </p:nvSpPr>
        <p:spPr/>
        <p:txBody>
          <a:bodyPr/>
          <a:lstStyle/>
          <a:p>
            <a:pPr marL="0" indent="0">
              <a:buNone/>
              <a:defRPr/>
            </a:pPr>
            <a:endParaRPr lang="pt-PT" b="1" u="sng" dirty="0">
              <a:solidFill>
                <a:schemeClr val="accent1"/>
              </a:solidFill>
              <a:latin typeface="+mj-lt"/>
            </a:endParaRPr>
          </a:p>
          <a:p>
            <a:pPr marL="0" indent="0">
              <a:buNone/>
              <a:defRPr/>
            </a:pPr>
            <a:r>
              <a:rPr lang="pt-PT" sz="2000" b="1" u="sng" dirty="0">
                <a:solidFill>
                  <a:schemeClr val="accent1"/>
                </a:solidFill>
                <a:latin typeface="+mj-lt"/>
              </a:rPr>
              <a:t>Fundamentos Básicos</a:t>
            </a:r>
          </a:p>
          <a:p>
            <a:pPr marL="342900" lvl="0" indent="-342900">
              <a:lnSpc>
                <a:spcPts val="1355"/>
              </a:lnSpc>
              <a:buFont typeface="Symbol" panose="05050102010706020507" pitchFamily="18" charset="2"/>
              <a:buChar char=""/>
            </a:pPr>
            <a:r>
              <a:rPr lang="pt-PT" sz="2000" dirty="0">
                <a:solidFill>
                  <a:schemeClr val="accent1"/>
                </a:solidFill>
                <a:effectLst/>
                <a:latin typeface="+mj-lt"/>
                <a:ea typeface="Arial MT"/>
                <a:cs typeface="Arial MT"/>
              </a:rPr>
              <a:t>Organização </a:t>
            </a:r>
            <a:r>
              <a:rPr lang="pt-PT" sz="2000" dirty="0" err="1">
                <a:solidFill>
                  <a:schemeClr val="accent1"/>
                </a:solidFill>
                <a:effectLst/>
                <a:latin typeface="+mj-lt"/>
                <a:ea typeface="Arial MT"/>
                <a:cs typeface="Arial MT"/>
              </a:rPr>
              <a:t>vs</a:t>
            </a:r>
            <a:r>
              <a:rPr lang="pt-PT" sz="2000" dirty="0">
                <a:solidFill>
                  <a:schemeClr val="accent1"/>
                </a:solidFill>
                <a:effectLst/>
                <a:latin typeface="+mj-lt"/>
                <a:ea typeface="Arial MT"/>
                <a:cs typeface="Arial MT"/>
              </a:rPr>
              <a:t> Empresa</a:t>
            </a:r>
          </a:p>
          <a:p>
            <a:pPr marL="742950" lvl="1" indent="-285750">
              <a:lnSpc>
                <a:spcPts val="1355"/>
              </a:lnSpc>
              <a:buFont typeface="Courier New" panose="02070309020205020404" pitchFamily="49" charset="0"/>
              <a:buChar char="o"/>
            </a:pPr>
            <a:r>
              <a:rPr lang="pt-PT" sz="2000" dirty="0">
                <a:solidFill>
                  <a:schemeClr val="accent1"/>
                </a:solidFill>
                <a:effectLst/>
                <a:latin typeface="+mj-lt"/>
                <a:ea typeface="Arial MT"/>
                <a:cs typeface="Arial MT"/>
              </a:rPr>
              <a:t>Conceptualização</a:t>
            </a:r>
          </a:p>
          <a:p>
            <a:pPr marL="742950" lvl="1" indent="-285750">
              <a:lnSpc>
                <a:spcPts val="1355"/>
              </a:lnSpc>
              <a:buFont typeface="Courier New" panose="02070309020205020404" pitchFamily="49" charset="0"/>
              <a:buChar char="o"/>
            </a:pPr>
            <a:r>
              <a:rPr lang="pt-PT" sz="2000" dirty="0">
                <a:solidFill>
                  <a:schemeClr val="accent1"/>
                </a:solidFill>
                <a:effectLst/>
                <a:latin typeface="+mj-lt"/>
                <a:ea typeface="Arial MT"/>
                <a:cs typeface="Arial MT"/>
              </a:rPr>
              <a:t>Características e Objectivos</a:t>
            </a:r>
          </a:p>
          <a:p>
            <a:endParaRPr lang="pt-PT" dirty="0"/>
          </a:p>
        </p:txBody>
      </p:sp>
    </p:spTree>
    <p:extLst>
      <p:ext uri="{BB962C8B-B14F-4D97-AF65-F5344CB8AC3E}">
        <p14:creationId xmlns:p14="http://schemas.microsoft.com/office/powerpoint/2010/main" val="147818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2C7C85A-F9BD-C765-16BF-1EE57D7B47AE}"/>
              </a:ext>
            </a:extLst>
          </p:cNvPr>
          <p:cNvGraphicFramePr/>
          <p:nvPr>
            <p:extLst>
              <p:ext uri="{D42A27DB-BD31-4B8C-83A1-F6EECF244321}">
                <p14:modId xmlns:p14="http://schemas.microsoft.com/office/powerpoint/2010/main" val="444807930"/>
              </p:ext>
            </p:extLst>
          </p:nvPr>
        </p:nvGraphicFramePr>
        <p:xfrm>
          <a:off x="776377" y="719666"/>
          <a:ext cx="1073126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36AFF8C-1936-99B5-6442-2FF17CCD6E93}"/>
              </a:ext>
            </a:extLst>
          </p:cNvPr>
          <p:cNvSpPr txBox="1">
            <a:spLocks noChangeArrowheads="1"/>
          </p:cNvSpPr>
          <p:nvPr/>
        </p:nvSpPr>
        <p:spPr bwMode="auto">
          <a:xfrm>
            <a:off x="776377" y="1048039"/>
            <a:ext cx="289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pt-PT" altLang="pt-PT" b="1" u="sng" dirty="0">
                <a:solidFill>
                  <a:schemeClr val="accent1"/>
                </a:solidFill>
              </a:rPr>
              <a:t>Etimologia</a:t>
            </a:r>
          </a:p>
        </p:txBody>
      </p:sp>
      <p:sp>
        <p:nvSpPr>
          <p:cNvPr id="8" name="TextBox 7">
            <a:extLst>
              <a:ext uri="{FF2B5EF4-FFF2-40B4-BE49-F238E27FC236}">
                <a16:creationId xmlns:a16="http://schemas.microsoft.com/office/drawing/2014/main" id="{D6E04399-1369-95E0-53CC-AE4D783A89EB}"/>
              </a:ext>
            </a:extLst>
          </p:cNvPr>
          <p:cNvSpPr txBox="1"/>
          <p:nvPr/>
        </p:nvSpPr>
        <p:spPr>
          <a:xfrm>
            <a:off x="9725891" y="4759036"/>
            <a:ext cx="1781747" cy="276999"/>
          </a:xfrm>
          <a:prstGeom prst="rect">
            <a:avLst/>
          </a:prstGeom>
          <a:noFill/>
        </p:spPr>
        <p:txBody>
          <a:bodyPr wrap="square" rtlCol="0">
            <a:spAutoFit/>
          </a:bodyPr>
          <a:lstStyle/>
          <a:p>
            <a:r>
              <a:rPr lang="pt-PT" sz="1200" b="0" i="0" u="none" strike="noStrike" kern="1200" baseline="0" dirty="0">
                <a:solidFill>
                  <a:schemeClr val="tx1"/>
                </a:solidFill>
                <a:latin typeface="+mn-lt"/>
                <a:ea typeface="+mn-ea"/>
                <a:cs typeface="+mn-cs"/>
              </a:rPr>
              <a:t>(MORGAN, 1996, p. 24).</a:t>
            </a:r>
            <a:endParaRPr lang="pt-PT" sz="1200" dirty="0"/>
          </a:p>
        </p:txBody>
      </p:sp>
    </p:spTree>
    <p:extLst>
      <p:ext uri="{BB962C8B-B14F-4D97-AF65-F5344CB8AC3E}">
        <p14:creationId xmlns:p14="http://schemas.microsoft.com/office/powerpoint/2010/main" val="226626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65730-CC34-B963-EA0F-40E41200358D}"/>
              </a:ext>
            </a:extLst>
          </p:cNvPr>
          <p:cNvSpPr>
            <a:spLocks noGrp="1"/>
          </p:cNvSpPr>
          <p:nvPr>
            <p:ph idx="1"/>
          </p:nvPr>
        </p:nvSpPr>
        <p:spPr>
          <a:xfrm>
            <a:off x="484909" y="495587"/>
            <a:ext cx="11204864" cy="5842867"/>
          </a:xfrm>
        </p:spPr>
        <p:txBody>
          <a:bodyPr>
            <a:normAutofit fontScale="25000" lnSpcReduction="20000"/>
          </a:bodyPr>
          <a:lstStyle/>
          <a:p>
            <a:pPr marL="0" indent="0">
              <a:lnSpc>
                <a:spcPct val="150000"/>
              </a:lnSpc>
              <a:buNone/>
            </a:pPr>
            <a:r>
              <a:rPr lang="pt-PT" altLang="pt-PT" sz="6300" b="1" u="sng" dirty="0">
                <a:solidFill>
                  <a:schemeClr val="accent1"/>
                </a:solidFill>
                <a:latin typeface="+mj-lt"/>
                <a:cs typeface="Arial" panose="020B0604020202020204" pitchFamily="34" charset="0"/>
              </a:rPr>
              <a:t>O que é uma Organização?</a:t>
            </a:r>
          </a:p>
          <a:p>
            <a:pPr marL="0" indent="0">
              <a:lnSpc>
                <a:spcPct val="150000"/>
              </a:lnSpc>
              <a:buNone/>
            </a:pPr>
            <a:endParaRPr lang="pt-PT" altLang="pt-PT" sz="2800" b="1" u="sng" dirty="0">
              <a:solidFill>
                <a:schemeClr val="accent1"/>
              </a:solidFill>
              <a:latin typeface="+mj-lt"/>
              <a:cs typeface="Arial" panose="020B0604020202020204" pitchFamily="34" charset="0"/>
            </a:endParaRPr>
          </a:p>
          <a:p>
            <a:pPr algn="just">
              <a:lnSpc>
                <a:spcPct val="150000"/>
              </a:lnSpc>
            </a:pPr>
            <a:r>
              <a:rPr lang="pt-PT" altLang="pt-PT" sz="6200" dirty="0">
                <a:latin typeface="+mj-lt"/>
                <a:cs typeface="Arial" panose="020B0604020202020204" pitchFamily="34" charset="0"/>
              </a:rPr>
              <a:t>Uma organização é uma entidade social, constituída por duas ou mais pessoas, estruturada voluntariamente e orientada para atingir metas e objectivos bem definidos.</a:t>
            </a:r>
          </a:p>
          <a:p>
            <a:pPr algn="just">
              <a:lnSpc>
                <a:spcPct val="150000"/>
              </a:lnSpc>
            </a:pPr>
            <a:endParaRPr lang="pt-PT" altLang="pt-PT" sz="6200" dirty="0">
              <a:latin typeface="+mj-lt"/>
              <a:cs typeface="Arial" panose="020B0604020202020204" pitchFamily="34" charset="0"/>
            </a:endParaRPr>
          </a:p>
          <a:p>
            <a:pPr algn="just">
              <a:lnSpc>
                <a:spcPct val="150000"/>
              </a:lnSpc>
            </a:pPr>
            <a:r>
              <a:rPr lang="pt-PT" altLang="pt-PT" sz="6200" dirty="0">
                <a:latin typeface="+mj-lt"/>
                <a:cs typeface="Arial" panose="020B0604020202020204" pitchFamily="34" charset="0"/>
              </a:rPr>
              <a:t>Para Maximiano (2004), “uma organização é um sistema de recursos que, através dos processos de transformação e divisão do trabalho, procura realizar algum tipo de objectivo ou conjunto de objectivos”. </a:t>
            </a:r>
          </a:p>
          <a:p>
            <a:pPr algn="just">
              <a:lnSpc>
                <a:spcPct val="150000"/>
              </a:lnSpc>
            </a:pPr>
            <a:endParaRPr lang="pt-PT" altLang="pt-PT" sz="6200" dirty="0">
              <a:latin typeface="+mj-lt"/>
              <a:cs typeface="Arial" panose="020B0604020202020204" pitchFamily="34" charset="0"/>
            </a:endParaRPr>
          </a:p>
          <a:p>
            <a:pPr algn="just">
              <a:lnSpc>
                <a:spcPct val="150000"/>
              </a:lnSpc>
            </a:pPr>
            <a:r>
              <a:rPr lang="pt-PT" sz="6200" b="0" i="0" u="none" strike="noStrike" kern="1200" baseline="0" dirty="0">
                <a:solidFill>
                  <a:schemeClr val="tx1"/>
                </a:solidFill>
                <a:latin typeface="+mj-lt"/>
                <a:ea typeface="+mn-ea"/>
                <a:cs typeface="+mn-cs"/>
              </a:rPr>
              <a:t>As organizações são identificadas como possuindo quatro elementos principais: “pessoas, divisão do trabalho, limites de actuação e objectivos” (SILVA, 2013, p. 43). </a:t>
            </a:r>
            <a:r>
              <a:rPr lang="pt-PT" altLang="pt-PT" sz="6200" dirty="0">
                <a:latin typeface="+mj-lt"/>
                <a:cs typeface="Arial" panose="020B0604020202020204" pitchFamily="34" charset="0"/>
              </a:rPr>
              <a:t>Ou seja, em outras palavras, uma organização será qualquer grupo social formado por pessoas, constituída e estruturada voluntariamente com uma série de tarefas e uma administração, que interagem no marco de uma estrutura sistémica com a meta de atingir determinados objectivos e metas.</a:t>
            </a:r>
            <a:endParaRPr lang="pt-PT" altLang="pt-PT" sz="6200" dirty="0">
              <a:latin typeface="+mj-lt"/>
              <a:cs typeface="Times New Roman" panose="02020603050405020304" pitchFamily="18" charset="0"/>
            </a:endParaRPr>
          </a:p>
          <a:p>
            <a:endParaRPr lang="pt-PT" dirty="0"/>
          </a:p>
        </p:txBody>
      </p:sp>
    </p:spTree>
    <p:extLst>
      <p:ext uri="{BB962C8B-B14F-4D97-AF65-F5344CB8AC3E}">
        <p14:creationId xmlns:p14="http://schemas.microsoft.com/office/powerpoint/2010/main" val="266853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2998</Words>
  <Application>Microsoft Office PowerPoint</Application>
  <PresentationFormat>Widescreen</PresentationFormat>
  <Paragraphs>415</Paragraphs>
  <Slides>49</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49</vt:i4>
      </vt:variant>
    </vt:vector>
  </HeadingPairs>
  <TitlesOfParts>
    <vt:vector size="67" baseType="lpstr">
      <vt:lpstr>Abadi</vt:lpstr>
      <vt:lpstr>-apple-system</vt:lpstr>
      <vt:lpstr>Aptos</vt:lpstr>
      <vt:lpstr>Aptos (Body)</vt:lpstr>
      <vt:lpstr>Aptos Body</vt:lpstr>
      <vt:lpstr>Aptos Display</vt:lpstr>
      <vt:lpstr>Arial</vt:lpstr>
      <vt:lpstr>Arial MT</vt:lpstr>
      <vt:lpstr>Calibri</vt:lpstr>
      <vt:lpstr>Cambria</vt:lpstr>
      <vt:lpstr>Courier New</vt:lpstr>
      <vt:lpstr>Gill Sans MT</vt:lpstr>
      <vt:lpstr>Lapidary333BT-Roman</vt:lpstr>
      <vt:lpstr>Roboto</vt:lpstr>
      <vt:lpstr>Symbol</vt:lpstr>
      <vt:lpstr>Times New Roman</vt:lpstr>
      <vt:lpstr>Wingdings</vt:lpstr>
      <vt:lpstr>Office Theme</vt:lpstr>
      <vt:lpstr> INSTITUTO SUPERIOR DE TRANSPORTES E COMUNICAÇÃO</vt:lpstr>
      <vt:lpstr>Aula 1 e 2</vt:lpstr>
      <vt:lpstr>PowerPoint Presentation</vt:lpstr>
      <vt:lpstr>Conteúdo Programático</vt:lpstr>
      <vt:lpstr>METODOLOGIA DE ENSINO-APRENDIZAGEM</vt:lpstr>
      <vt:lpstr>AVALIAÇÃO E APROVAÇÃO</vt:lpstr>
      <vt:lpstr>Sub-Tema: Gestão de Empresas</vt:lpstr>
      <vt:lpstr>PowerPoint Presentation</vt:lpstr>
      <vt:lpstr>PowerPoint Presentation</vt:lpstr>
      <vt:lpstr>“A sociedade moderna é uma sociedade de organizações” (ETZIONI, 1967a, p. 173). </vt:lpstr>
      <vt:lpstr>Porquê existem as organizações? </vt:lpstr>
      <vt:lpstr>Características de uma organização</vt:lpstr>
      <vt:lpstr>PowerPoint Presentation</vt:lpstr>
      <vt:lpstr>Tipos de organizações sem fins lucrativos</vt:lpstr>
      <vt:lpstr>PowerPoint Presentation</vt:lpstr>
      <vt:lpstr>PowerPoint Presentation</vt:lpstr>
      <vt:lpstr>Características de organizações com fins lucrativos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Organizações Informais</vt:lpstr>
      <vt:lpstr>PowerPoint Presentation</vt:lpstr>
      <vt:lpstr>PowerPoint Presentation</vt:lpstr>
      <vt:lpstr>PowerPoint Presentation</vt:lpstr>
      <vt:lpstr>PowerPoint Presentation</vt:lpstr>
      <vt:lpstr>PowerPoint Presentation</vt:lpstr>
      <vt:lpstr>Estrutura organizacional simples</vt:lpstr>
      <vt:lpstr>Estrutura Funcional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INSTITUTO SUPERIOR DE TRANSPORTES E COMUNICAÇÃO</dc:title>
  <dc:creator>Asula Manjichi</dc:creator>
  <cp:lastModifiedBy>Admin</cp:lastModifiedBy>
  <cp:revision>5</cp:revision>
  <cp:lastPrinted>2024-07-29T05:36:21Z</cp:lastPrinted>
  <dcterms:created xsi:type="dcterms:W3CDTF">2024-07-28T07:15:06Z</dcterms:created>
  <dcterms:modified xsi:type="dcterms:W3CDTF">2024-07-29T05:44:47Z</dcterms:modified>
</cp:coreProperties>
</file>